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8" r:id="rId2"/>
    <p:sldId id="259" r:id="rId3"/>
    <p:sldId id="267" r:id="rId4"/>
    <p:sldId id="265" r:id="rId5"/>
    <p:sldId id="261" r:id="rId6"/>
    <p:sldId id="266" r:id="rId7"/>
    <p:sldId id="264" r:id="rId8"/>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A2CB"/>
    <a:srgbClr val="D6327E"/>
    <a:srgbClr val="F6C738"/>
    <a:srgbClr val="6DAD4B"/>
    <a:srgbClr val="525153"/>
    <a:srgbClr val="2AA1CB"/>
    <a:srgbClr val="73AF4B"/>
    <a:srgbClr val="8B8B89"/>
    <a:srgbClr val="FAD238"/>
    <a:srgbClr val="DB51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73" d="100"/>
          <a:sy n="73" d="100"/>
        </p:scale>
        <p:origin x="84" y="86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3AEC09-AC82-E840-9757-4B86567665C5}" type="datetimeFigureOut">
              <a:rPr lang="en-GB" smtClean="0"/>
              <a:t>26/06/2017</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44F5C0-E13A-F74B-A8FB-76FD472B431A}" type="slidenum">
              <a:rPr lang="en-GB" smtClean="0"/>
              <a:t>‹#›</a:t>
            </a:fld>
            <a:endParaRPr lang="en-GB"/>
          </a:p>
        </p:txBody>
      </p:sp>
    </p:spTree>
    <p:extLst>
      <p:ext uri="{BB962C8B-B14F-4D97-AF65-F5344CB8AC3E}">
        <p14:creationId xmlns:p14="http://schemas.microsoft.com/office/powerpoint/2010/main" val="727590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Starter task: this task assumes pupils have covered pre-1066 immigration to Britain, at least in outline.</a:t>
            </a:r>
          </a:p>
          <a:p>
            <a:endParaRPr lang="en-GB" dirty="0"/>
          </a:p>
        </p:txBody>
      </p:sp>
      <p:sp>
        <p:nvSpPr>
          <p:cNvPr id="4" name="Slide Number Placeholder 3"/>
          <p:cNvSpPr>
            <a:spLocks noGrp="1"/>
          </p:cNvSpPr>
          <p:nvPr>
            <p:ph type="sldNum" sz="quarter" idx="10"/>
          </p:nvPr>
        </p:nvSpPr>
        <p:spPr/>
        <p:txBody>
          <a:bodyPr/>
          <a:lstStyle/>
          <a:p>
            <a:fld id="{F944F5C0-E13A-F74B-A8FB-76FD472B431A}" type="slidenum">
              <a:rPr lang="en-GB" smtClean="0"/>
              <a:t>2</a:t>
            </a:fld>
            <a:endParaRPr lang="en-GB"/>
          </a:p>
        </p:txBody>
      </p:sp>
    </p:spTree>
    <p:extLst>
      <p:ext uri="{BB962C8B-B14F-4D97-AF65-F5344CB8AC3E}">
        <p14:creationId xmlns:p14="http://schemas.microsoft.com/office/powerpoint/2010/main" val="834655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Pupils highlight the towns mentioned in the timeline on the map on the left, or use an atlas to find and position the towns on the blank map themselves.</a:t>
            </a:r>
            <a:endParaRPr lang="en-GB" dirty="0"/>
          </a:p>
        </p:txBody>
      </p:sp>
      <p:sp>
        <p:nvSpPr>
          <p:cNvPr id="4" name="Slide Number Placeholder 3"/>
          <p:cNvSpPr>
            <a:spLocks noGrp="1"/>
          </p:cNvSpPr>
          <p:nvPr>
            <p:ph type="sldNum" sz="quarter" idx="10"/>
          </p:nvPr>
        </p:nvSpPr>
        <p:spPr/>
        <p:txBody>
          <a:bodyPr/>
          <a:lstStyle/>
          <a:p>
            <a:fld id="{F944F5C0-E13A-F74B-A8FB-76FD472B431A}" type="slidenum">
              <a:rPr lang="en-GB" smtClean="0"/>
              <a:t>5</a:t>
            </a:fld>
            <a:endParaRPr lang="en-GB"/>
          </a:p>
        </p:txBody>
      </p:sp>
    </p:spTree>
    <p:extLst>
      <p:ext uri="{BB962C8B-B14F-4D97-AF65-F5344CB8AC3E}">
        <p14:creationId xmlns:p14="http://schemas.microsoft.com/office/powerpoint/2010/main" val="1639843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944F5C0-E13A-F74B-A8FB-76FD472B431A}" type="slidenum">
              <a:rPr lang="en-GB" smtClean="0"/>
              <a:t>6</a:t>
            </a:fld>
            <a:endParaRPr lang="en-GB"/>
          </a:p>
        </p:txBody>
      </p:sp>
    </p:spTree>
    <p:extLst>
      <p:ext uri="{BB962C8B-B14F-4D97-AF65-F5344CB8AC3E}">
        <p14:creationId xmlns:p14="http://schemas.microsoft.com/office/powerpoint/2010/main" val="4014607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944F5C0-E13A-F74B-A8FB-76FD472B431A}" type="slidenum">
              <a:rPr lang="en-GB" smtClean="0"/>
              <a:t>7</a:t>
            </a:fld>
            <a:endParaRPr lang="en-GB"/>
          </a:p>
        </p:txBody>
      </p:sp>
    </p:spTree>
    <p:extLst>
      <p:ext uri="{BB962C8B-B14F-4D97-AF65-F5344CB8AC3E}">
        <p14:creationId xmlns:p14="http://schemas.microsoft.com/office/powerpoint/2010/main" val="4515669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6603" y="2357931"/>
            <a:ext cx="8420100" cy="2143456"/>
          </a:xfrm>
        </p:spPr>
        <p:txBody>
          <a:bodyPr anchor="b"/>
          <a:lstStyle>
            <a:lvl1pPr algn="ctr">
              <a:defRPr sz="6000"/>
            </a:lvl1pPr>
          </a:lstStyle>
          <a:p>
            <a:r>
              <a:rPr lang="en-US" dirty="0" smtClean="0"/>
              <a:t>Click to edit Master title style</a:t>
            </a:r>
            <a:endParaRPr lang="en-US" dirty="0"/>
          </a:p>
        </p:txBody>
      </p:sp>
      <p:sp>
        <p:nvSpPr>
          <p:cNvPr id="5" name="Footer Placeholder 4"/>
          <p:cNvSpPr>
            <a:spLocks noGrp="1"/>
          </p:cNvSpPr>
          <p:nvPr>
            <p:ph type="ftr" sz="quarter" idx="11"/>
          </p:nvPr>
        </p:nvSpPr>
        <p:spPr/>
        <p:txBody>
          <a:bodyPr/>
          <a:lstStyle/>
          <a:p>
            <a:endParaRPr lang="en-GB" dirty="0" smtClean="0">
              <a:solidFill>
                <a:srgbClr val="8B8B89"/>
              </a:solidFill>
              <a:latin typeface="Lato" charset="0"/>
              <a:ea typeface="Lato" charset="0"/>
              <a:cs typeface="Lato" charset="0"/>
            </a:endParaRPr>
          </a:p>
          <a:p>
            <a:r>
              <a:rPr lang="en-GB" dirty="0" err="1" smtClean="0">
                <a:solidFill>
                  <a:srgbClr val="8B8B89"/>
                </a:solidFill>
                <a:latin typeface="Lato" charset="0"/>
                <a:ea typeface="Lato" charset="0"/>
                <a:cs typeface="Lato" charset="0"/>
              </a:rPr>
              <a:t>www.ourmigrationstory.org.uk</a:t>
            </a:r>
            <a:endParaRPr lang="en-GB" dirty="0" smtClean="0">
              <a:solidFill>
                <a:srgbClr val="8B8B89"/>
              </a:solidFill>
              <a:latin typeface="Lato" charset="0"/>
              <a:ea typeface="Lato" charset="0"/>
              <a:cs typeface="Lato" charset="0"/>
            </a:endParaRPr>
          </a:p>
          <a:p>
            <a:endParaRPr lang="en-GB" dirty="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l="7466" t="49891" r="84986" b="36496"/>
          <a:stretch/>
        </p:blipFill>
        <p:spPr>
          <a:xfrm rot="16200000">
            <a:off x="34964" y="6064622"/>
            <a:ext cx="747656" cy="796068"/>
          </a:xfrm>
          <a:prstGeom prst="rect">
            <a:avLst/>
          </a:prstGeom>
        </p:spPr>
      </p:pic>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31059" t="78728" r="55630" b="-1305"/>
          <a:stretch/>
        </p:blipFill>
        <p:spPr>
          <a:xfrm rot="10800000">
            <a:off x="8587409" y="5516216"/>
            <a:ext cx="1318588" cy="1320267"/>
          </a:xfrm>
          <a:prstGeom prst="rect">
            <a:avLst/>
          </a:prstGeom>
        </p:spPr>
      </p:pic>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22154" t="37337" r="62208" b="36725"/>
          <a:stretch/>
        </p:blipFill>
        <p:spPr>
          <a:xfrm>
            <a:off x="0" y="0"/>
            <a:ext cx="1549101" cy="1516829"/>
          </a:xfrm>
          <a:prstGeom prst="rect">
            <a:avLst/>
          </a:prstGeom>
        </p:spPr>
      </p:pic>
    </p:spTree>
    <p:extLst>
      <p:ext uri="{BB962C8B-B14F-4D97-AF65-F5344CB8AC3E}">
        <p14:creationId xmlns:p14="http://schemas.microsoft.com/office/powerpoint/2010/main" val="434993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00915" y="1600201"/>
            <a:ext cx="4210050" cy="449014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034790" y="1600201"/>
            <a:ext cx="4210050" cy="449014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endParaRPr lang="en-GB" dirty="0" smtClean="0">
              <a:solidFill>
                <a:srgbClr val="8B8B89"/>
              </a:solidFill>
              <a:latin typeface="Lato" charset="0"/>
              <a:ea typeface="Lato" charset="0"/>
              <a:cs typeface="Lato" charset="0"/>
            </a:endParaRPr>
          </a:p>
          <a:p>
            <a:r>
              <a:rPr lang="en-GB" dirty="0" err="1" smtClean="0">
                <a:solidFill>
                  <a:srgbClr val="8B8B89"/>
                </a:solidFill>
                <a:latin typeface="Lato" charset="0"/>
                <a:ea typeface="Lato" charset="0"/>
                <a:cs typeface="Lato" charset="0"/>
              </a:rPr>
              <a:t>www.ourmigrationstory.org.uk</a:t>
            </a:r>
            <a:endParaRPr lang="en-GB" dirty="0" smtClean="0">
              <a:solidFill>
                <a:srgbClr val="8B8B89"/>
              </a:solidFill>
              <a:latin typeface="Lato" charset="0"/>
              <a:ea typeface="Lato" charset="0"/>
              <a:cs typeface="Lato" charset="0"/>
            </a:endParaRPr>
          </a:p>
          <a:p>
            <a:endParaRPr lang="en-GB" dirty="0" smtClean="0"/>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22154" t="37337" r="62208" b="36725"/>
          <a:stretch/>
        </p:blipFill>
        <p:spPr>
          <a:xfrm>
            <a:off x="0" y="0"/>
            <a:ext cx="1549101" cy="1516829"/>
          </a:xfrm>
          <a:prstGeom prst="rect">
            <a:avLst/>
          </a:prstGeom>
        </p:spPr>
      </p:pic>
    </p:spTree>
    <p:extLst>
      <p:ext uri="{BB962C8B-B14F-4D97-AF65-F5344CB8AC3E}">
        <p14:creationId xmlns:p14="http://schemas.microsoft.com/office/powerpoint/2010/main" val="2134125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GB" dirty="0" smtClean="0">
              <a:solidFill>
                <a:srgbClr val="8B8B89"/>
              </a:solidFill>
              <a:latin typeface="Lato" charset="0"/>
              <a:ea typeface="Lato" charset="0"/>
              <a:cs typeface="Lato" charset="0"/>
            </a:endParaRPr>
          </a:p>
          <a:p>
            <a:r>
              <a:rPr lang="en-GB" dirty="0" err="1" smtClean="0">
                <a:solidFill>
                  <a:srgbClr val="8B8B89"/>
                </a:solidFill>
                <a:latin typeface="Lato" charset="0"/>
                <a:ea typeface="Lato" charset="0"/>
                <a:cs typeface="Lato" charset="0"/>
              </a:rPr>
              <a:t>www.ourmigrationstory.org.uk</a:t>
            </a:r>
            <a:endParaRPr lang="en-GB" dirty="0" smtClean="0">
              <a:solidFill>
                <a:srgbClr val="8B8B89"/>
              </a:solidFill>
              <a:latin typeface="Lato" charset="0"/>
              <a:ea typeface="Lato" charset="0"/>
              <a:cs typeface="Lato" charset="0"/>
            </a:endParaRPr>
          </a:p>
          <a:p>
            <a:endParaRPr lang="en-GB" dirty="0" smtClean="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l="22154" t="37337" r="62208" b="36725"/>
          <a:stretch/>
        </p:blipFill>
        <p:spPr>
          <a:xfrm>
            <a:off x="0" y="0"/>
            <a:ext cx="1549101" cy="1516829"/>
          </a:xfrm>
          <a:prstGeom prst="rect">
            <a:avLst/>
          </a:prstGeom>
        </p:spPr>
      </p:pic>
    </p:spTree>
    <p:extLst>
      <p:ext uri="{BB962C8B-B14F-4D97-AF65-F5344CB8AC3E}">
        <p14:creationId xmlns:p14="http://schemas.microsoft.com/office/powerpoint/2010/main" val="214505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endParaRPr lang="en-GB" dirty="0" smtClean="0">
              <a:solidFill>
                <a:srgbClr val="8B8B89"/>
              </a:solidFill>
              <a:latin typeface="Lato" charset="0"/>
              <a:ea typeface="Lato" charset="0"/>
              <a:cs typeface="Lato" charset="0"/>
            </a:endParaRPr>
          </a:p>
          <a:p>
            <a:r>
              <a:rPr lang="en-GB" dirty="0" err="1" smtClean="0">
                <a:solidFill>
                  <a:srgbClr val="8B8B89"/>
                </a:solidFill>
                <a:latin typeface="Lato" charset="0"/>
                <a:ea typeface="Lato" charset="0"/>
                <a:cs typeface="Lato" charset="0"/>
              </a:rPr>
              <a:t>www.ourmigrationstory.org.uk</a:t>
            </a:r>
            <a:endParaRPr lang="en-GB" dirty="0" smtClean="0">
              <a:solidFill>
                <a:srgbClr val="8B8B89"/>
              </a:solidFill>
              <a:latin typeface="Lato" charset="0"/>
              <a:ea typeface="Lato" charset="0"/>
              <a:cs typeface="Lato" charset="0"/>
            </a:endParaRPr>
          </a:p>
          <a:p>
            <a:endParaRPr lang="en-GB" dirty="0" smtClean="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l="22154" t="37337" r="62208" b="36725"/>
          <a:stretch/>
        </p:blipFill>
        <p:spPr>
          <a:xfrm>
            <a:off x="0" y="0"/>
            <a:ext cx="1549101" cy="1516829"/>
          </a:xfrm>
          <a:prstGeom prst="rect">
            <a:avLst/>
          </a:prstGeom>
        </p:spPr>
      </p:pic>
    </p:spTree>
    <p:extLst>
      <p:ext uri="{BB962C8B-B14F-4D97-AF65-F5344CB8AC3E}">
        <p14:creationId xmlns:p14="http://schemas.microsoft.com/office/powerpoint/2010/main" val="903739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2329" y="1789747"/>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2329" y="2832023"/>
            <a:ext cx="4190702" cy="3209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776098"/>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14913" y="2845671"/>
            <a:ext cx="4211340" cy="3209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r>
              <a:rPr lang="en-GB" dirty="0" err="1" smtClean="0">
                <a:solidFill>
                  <a:srgbClr val="8B8B89"/>
                </a:solidFill>
                <a:latin typeface="Lato" charset="0"/>
                <a:ea typeface="Lato" charset="0"/>
                <a:cs typeface="Lato" charset="0"/>
              </a:rPr>
              <a:t>www.ourmigrationstory.org.uk</a:t>
            </a:r>
            <a:endParaRPr lang="en-GB" dirty="0" smtClean="0">
              <a:solidFill>
                <a:srgbClr val="8B8B89"/>
              </a:solidFill>
              <a:latin typeface="Lato" charset="0"/>
              <a:ea typeface="Lato" charset="0"/>
              <a:cs typeface="Lato" charset="0"/>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22154" t="37337" r="62208" b="36725"/>
          <a:stretch/>
        </p:blipFill>
        <p:spPr>
          <a:xfrm>
            <a:off x="0" y="0"/>
            <a:ext cx="1549101" cy="1516829"/>
          </a:xfrm>
          <a:prstGeom prst="rect">
            <a:avLst/>
          </a:prstGeom>
        </p:spPr>
      </p:pic>
    </p:spTree>
    <p:extLst>
      <p:ext uri="{BB962C8B-B14F-4D97-AF65-F5344CB8AC3E}">
        <p14:creationId xmlns:p14="http://schemas.microsoft.com/office/powerpoint/2010/main" val="976162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3"/>
          <p:cNvSpPr>
            <a:spLocks noGrp="1"/>
          </p:cNvSpPr>
          <p:nvPr>
            <p:ph type="ftr" sz="quarter" idx="11"/>
          </p:nvPr>
        </p:nvSpPr>
        <p:spPr/>
        <p:txBody>
          <a:bodyPr/>
          <a:lstStyle/>
          <a:p>
            <a:r>
              <a:rPr lang="en-GB" dirty="0" err="1" smtClean="0">
                <a:solidFill>
                  <a:srgbClr val="8B8B89"/>
                </a:solidFill>
                <a:latin typeface="Lato" charset="0"/>
                <a:ea typeface="Lato" charset="0"/>
                <a:cs typeface="Lato" charset="0"/>
              </a:rPr>
              <a:t>www.ourmigrationstory.org.uk</a:t>
            </a:r>
            <a:endParaRPr lang="en-GB" dirty="0" smtClean="0">
              <a:solidFill>
                <a:srgbClr val="8B8B89"/>
              </a:solidFill>
              <a:latin typeface="Lato" charset="0"/>
              <a:ea typeface="Lato" charset="0"/>
              <a:cs typeface="Lato" charset="0"/>
            </a:endParaRPr>
          </a:p>
        </p:txBody>
      </p:sp>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l="22154" t="37337" r="62208" b="36725"/>
          <a:stretch/>
        </p:blipFill>
        <p:spPr>
          <a:xfrm>
            <a:off x="0" y="0"/>
            <a:ext cx="1549101" cy="1516829"/>
          </a:xfrm>
          <a:prstGeom prst="rect">
            <a:avLst/>
          </a:prstGeom>
        </p:spPr>
      </p:pic>
    </p:spTree>
    <p:extLst>
      <p:ext uri="{BB962C8B-B14F-4D97-AF65-F5344CB8AC3E}">
        <p14:creationId xmlns:p14="http://schemas.microsoft.com/office/powerpoint/2010/main" val="1737591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3281363" y="6356352"/>
            <a:ext cx="3343275" cy="365125"/>
          </a:xfrm>
        </p:spPr>
        <p:txBody>
          <a:bodyPr/>
          <a:lstStyle/>
          <a:p>
            <a:r>
              <a:rPr lang="en-GB" dirty="0" err="1" smtClean="0">
                <a:solidFill>
                  <a:srgbClr val="8B8B89"/>
                </a:solidFill>
                <a:latin typeface="Lato" charset="0"/>
                <a:ea typeface="Lato" charset="0"/>
                <a:cs typeface="Lato" charset="0"/>
              </a:rPr>
              <a:t>www.ourmigrationstory.org.uk</a:t>
            </a:r>
            <a:endParaRPr lang="en-GB" dirty="0" smtClean="0">
              <a:solidFill>
                <a:srgbClr val="8B8B89"/>
              </a:solidFill>
              <a:latin typeface="Lato" charset="0"/>
              <a:ea typeface="Lato" charset="0"/>
              <a:cs typeface="Lato" charset="0"/>
            </a:endParaRPr>
          </a:p>
        </p:txBody>
      </p:sp>
    </p:spTree>
    <p:extLst>
      <p:ext uri="{BB962C8B-B14F-4D97-AF65-F5344CB8AC3E}">
        <p14:creationId xmlns:p14="http://schemas.microsoft.com/office/powerpoint/2010/main" val="73821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1639955"/>
            <a:ext cx="8543925" cy="726594"/>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1038" y="2501484"/>
            <a:ext cx="8543925" cy="322345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b="1" dirty="0" smtClean="0">
              <a:solidFill>
                <a:srgbClr val="8B8B89"/>
              </a:solidFill>
              <a:latin typeface="Lato" charset="0"/>
              <a:ea typeface="Lato" charset="0"/>
              <a:cs typeface="Lato" charset="0"/>
            </a:endParaRPr>
          </a:p>
          <a:p>
            <a:r>
              <a:rPr lang="en-GB" b="1" dirty="0" err="1" smtClean="0">
                <a:solidFill>
                  <a:srgbClr val="8B8B89"/>
                </a:solidFill>
                <a:latin typeface="Lato" charset="0"/>
                <a:ea typeface="Lato" charset="0"/>
                <a:cs typeface="Lato" charset="0"/>
              </a:rPr>
              <a:t>www.ourmigrationstory.org.uk</a:t>
            </a:r>
            <a:endParaRPr lang="en-GB" b="1" dirty="0" smtClean="0"/>
          </a:p>
          <a:p>
            <a:endParaRPr lang="en-GB" dirty="0"/>
          </a:p>
        </p:txBody>
      </p:sp>
      <p:sp>
        <p:nvSpPr>
          <p:cNvPr id="8" name="Footer Placeholder 4"/>
          <p:cNvSpPr txBox="1">
            <a:spLocks/>
          </p:cNvSpPr>
          <p:nvPr userDrawn="1"/>
        </p:nvSpPr>
        <p:spPr>
          <a:xfrm>
            <a:off x="3281363" y="6356352"/>
            <a:ext cx="334327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dirty="0"/>
          </a:p>
        </p:txBody>
      </p:sp>
      <p:pic>
        <p:nvPicPr>
          <p:cNvPr id="9" name="Picture 8"/>
          <p:cNvPicPr>
            <a:picLocks noChangeAspect="1"/>
          </p:cNvPicPr>
          <p:nvPr userDrawn="1"/>
        </p:nvPicPr>
        <p:blipFill rotWithShape="1">
          <a:blip r:embed="rId9">
            <a:extLst>
              <a:ext uri="{28A0092B-C50C-407E-A947-70E740481C1C}">
                <a14:useLocalDpi xmlns:a14="http://schemas.microsoft.com/office/drawing/2010/main" val="0"/>
              </a:ext>
            </a:extLst>
          </a:blip>
          <a:srcRect l="7466" t="49891" r="84986" b="36496"/>
          <a:stretch/>
        </p:blipFill>
        <p:spPr>
          <a:xfrm rot="16200000">
            <a:off x="34964" y="6064622"/>
            <a:ext cx="747656" cy="796068"/>
          </a:xfrm>
          <a:prstGeom prst="rect">
            <a:avLst/>
          </a:prstGeom>
        </p:spPr>
      </p:pic>
      <p:pic>
        <p:nvPicPr>
          <p:cNvPr id="10" name="Picture 9"/>
          <p:cNvPicPr>
            <a:picLocks noChangeAspect="1"/>
          </p:cNvPicPr>
          <p:nvPr userDrawn="1"/>
        </p:nvPicPr>
        <p:blipFill rotWithShape="1">
          <a:blip r:embed="rId9">
            <a:extLst>
              <a:ext uri="{28A0092B-C50C-407E-A947-70E740481C1C}">
                <a14:useLocalDpi xmlns:a14="http://schemas.microsoft.com/office/drawing/2010/main" val="0"/>
              </a:ext>
            </a:extLst>
          </a:blip>
          <a:srcRect l="31059" t="78728" r="55630" b="-1305"/>
          <a:stretch/>
        </p:blipFill>
        <p:spPr>
          <a:xfrm rot="10800000">
            <a:off x="8587409" y="5516216"/>
            <a:ext cx="1318588" cy="1320267"/>
          </a:xfrm>
          <a:prstGeom prst="rect">
            <a:avLst/>
          </a:prstGeom>
        </p:spPr>
      </p:pic>
    </p:spTree>
    <p:extLst>
      <p:ext uri="{BB962C8B-B14F-4D97-AF65-F5344CB8AC3E}">
        <p14:creationId xmlns:p14="http://schemas.microsoft.com/office/powerpoint/2010/main" val="748393331"/>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3" r:id="rId3"/>
    <p:sldLayoutId id="2147483662" r:id="rId4"/>
    <p:sldLayoutId id="2147483665" r:id="rId5"/>
    <p:sldLayoutId id="2147483666" r:id="rId6"/>
    <p:sldLayoutId id="2147483667"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ourmigrationstory.org.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ourmigrationstory.org.uk/oms/roman-britain-the-ivory-bangle-lady"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hyperlink" Target="http://www.ourmigrationstory.org.uk/oms/londons-evil-may-day-riots" TargetMode="External"/><Relationship Id="rId13" Type="http://schemas.openxmlformats.org/officeDocument/2006/relationships/hyperlink" Target="http://www.ourmigrationstory.org.uk/oms/the-lascars-britains-colonial-era-sailors" TargetMode="External"/><Relationship Id="rId18" Type="http://schemas.openxmlformats.org/officeDocument/2006/relationships/hyperlink" Target="http://www.ourmigrationstory.org.uk/oms/chinese-limehouse-and-mr-ma-and-son" TargetMode="External"/><Relationship Id="rId3" Type="http://schemas.openxmlformats.org/officeDocument/2006/relationships/hyperlink" Target="http://www.ourmigrationstory.org.uk/oms/anglo-saxon-migrations" TargetMode="External"/><Relationship Id="rId21" Type="http://schemas.openxmlformats.org/officeDocument/2006/relationships/hyperlink" Target="http://www.ourmigrationstory.org.uk/oms/music-and-migration-sounds-of-the-irish-diaspora" TargetMode="External"/><Relationship Id="rId7" Type="http://schemas.openxmlformats.org/officeDocument/2006/relationships/hyperlink" Target="http://www.ourmigrationstory.org.uk/oms/romani-gypsies-in-16th-century-britain" TargetMode="External"/><Relationship Id="rId12" Type="http://schemas.openxmlformats.org/officeDocument/2006/relationships/hyperlink" Target="http://www.ourmigrationstory.org.uk/oms/slavery-and-the-african-diaspora-journeys-from-the-caribbean-to-britain" TargetMode="External"/><Relationship Id="rId17" Type="http://schemas.openxmlformats.org/officeDocument/2006/relationships/hyperlink" Target="http://www.ourmigrationstory.org.uk/oms/jewish-immigration-and-the-aliens-act-1905" TargetMode="External"/><Relationship Id="rId25" Type="http://schemas.openxmlformats.org/officeDocument/2006/relationships/hyperlink" Target="4%20-%20Post-WW2%20immigration.pptx" TargetMode="External"/><Relationship Id="rId2" Type="http://schemas.openxmlformats.org/officeDocument/2006/relationships/notesSlide" Target="../notesSlides/notesSlide2.xml"/><Relationship Id="rId16" Type="http://schemas.openxmlformats.org/officeDocument/2006/relationships/hyperlink" Target="http://www.ourmigrationstory.org.uk/oms/a-home-for-the-ayahs-" TargetMode="External"/><Relationship Id="rId20" Type="http://schemas.openxmlformats.org/officeDocument/2006/relationships/hyperlink" Target="http://www.ourmigrationstory.org.uk/oms/jewish-refuge-and-the-nazi-regime" TargetMode="External"/><Relationship Id="rId1" Type="http://schemas.openxmlformats.org/officeDocument/2006/relationships/slideLayout" Target="../slideLayouts/slideLayout7.xml"/><Relationship Id="rId6" Type="http://schemas.openxmlformats.org/officeDocument/2006/relationships/hyperlink" Target="http://www.ourmigrationstory.org.uk/oms/put-a-curse-on-my-enemies-meir-ben-elijah-and-the-jews-of-early-norwich" TargetMode="External"/><Relationship Id="rId11" Type="http://schemas.openxmlformats.org/officeDocument/2006/relationships/hyperlink" Target="http://www.ourmigrationstory.org.uk/oms/palatines-in-exile-german-refugees-on-the-fringes-of-britain" TargetMode="External"/><Relationship Id="rId24" Type="http://schemas.openxmlformats.org/officeDocument/2006/relationships/hyperlink" Target="http://www.ourmigrationstory.org.uk/oms/from-east-africa-to-grunwick-jayaben-desai" TargetMode="External"/><Relationship Id="rId5" Type="http://schemas.openxmlformats.org/officeDocument/2006/relationships/hyperlink" Target="http://www.ourmigrationstory.org.uk/oms/the-ipswich-man" TargetMode="External"/><Relationship Id="rId15" Type="http://schemas.openxmlformats.org/officeDocument/2006/relationships/hyperlink" Target="http://www.ourmigrationstory.org.uk/oms/italian-immigration-to-britain" TargetMode="External"/><Relationship Id="rId23" Type="http://schemas.openxmlformats.org/officeDocument/2006/relationships/hyperlink" Target="http://www.ourmigrationstory.org.uk/oms/families-divided-the-campaign-for-anwar-ditta-and-her-children" TargetMode="External"/><Relationship Id="rId10" Type="http://schemas.openxmlformats.org/officeDocument/2006/relationships/hyperlink" Target="http://www.ourmigrationstory.org.uk/oms/thomas-papillons-advertisement" TargetMode="External"/><Relationship Id="rId19" Type="http://schemas.openxmlformats.org/officeDocument/2006/relationships/hyperlink" Target="http://www.ourmigrationstory.org.uk/oms/polish-soldiers-and-refugees-in-world-war-ii-britain-" TargetMode="External"/><Relationship Id="rId4" Type="http://schemas.openxmlformats.org/officeDocument/2006/relationships/hyperlink" Target="http://www.ourmigrationstory.org.uk/oms/making-peace-scandinavian-migrants-in-the-reign-of-king-alfred" TargetMode="External"/><Relationship Id="rId9" Type="http://schemas.openxmlformats.org/officeDocument/2006/relationships/hyperlink" Target="http://www.ourmigrationstory.org.uk/oms/african-freedom-in-tudor-england-dr-hector-nuness-request" TargetMode="External"/><Relationship Id="rId14" Type="http://schemas.openxmlformats.org/officeDocument/2006/relationships/hyperlink" Target="http://www.ourmigrationstory.org.uk/oms/the-irish-in-early-industrial-britain-diversity-and-differing-opinions" TargetMode="External"/><Relationship Id="rId22" Type="http://schemas.openxmlformats.org/officeDocument/2006/relationships/hyperlink" Target="http://www.ourmigrationstory.org.uk/oms/london-on-the-move-west-indian-transport-worker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773046" y="2173585"/>
            <a:ext cx="8420100" cy="2143456"/>
          </a:xfrm>
        </p:spPr>
        <p:txBody>
          <a:bodyPr>
            <a:normAutofit/>
          </a:bodyPr>
          <a:lstStyle/>
          <a:p>
            <a:r>
              <a:rPr lang="en-GB" b="1" dirty="0">
                <a:solidFill>
                  <a:srgbClr val="474747"/>
                </a:solidFill>
                <a:latin typeface="Lato" charset="0"/>
                <a:ea typeface="Lato" charset="0"/>
                <a:cs typeface="Lato" charset="0"/>
              </a:rPr>
              <a:t>Migration to Britain since </a:t>
            </a:r>
            <a:r>
              <a:rPr lang="en-GB" b="1" dirty="0" smtClean="0">
                <a:solidFill>
                  <a:srgbClr val="2AA2CB"/>
                </a:solidFill>
                <a:latin typeface="Lato" charset="0"/>
                <a:ea typeface="Lato" charset="0"/>
                <a:cs typeface="Lato" charset="0"/>
              </a:rPr>
              <a:t>c.</a:t>
            </a:r>
            <a:r>
              <a:rPr lang="en-GB" b="1" dirty="0" smtClean="0">
                <a:solidFill>
                  <a:srgbClr val="474747"/>
                </a:solidFill>
                <a:latin typeface="Lato" charset="0"/>
                <a:ea typeface="Lato" charset="0"/>
                <a:cs typeface="Lato" charset="0"/>
              </a:rPr>
              <a:t>400AD</a:t>
            </a:r>
            <a:endParaRPr lang="en-GB" sz="5000" dirty="0">
              <a:solidFill>
                <a:srgbClr val="8B8B89"/>
              </a:solidFill>
              <a:latin typeface="Lato" charset="0"/>
              <a:ea typeface="Lato" charset="0"/>
              <a:cs typeface="Lato" charset="0"/>
            </a:endParaRPr>
          </a:p>
        </p:txBody>
      </p:sp>
      <p:sp>
        <p:nvSpPr>
          <p:cNvPr id="11" name="TextBox 10"/>
          <p:cNvSpPr txBox="1"/>
          <p:nvPr/>
        </p:nvSpPr>
        <p:spPr>
          <a:xfrm>
            <a:off x="3335850" y="6387296"/>
            <a:ext cx="3294492" cy="646331"/>
          </a:xfrm>
          <a:prstGeom prst="rect">
            <a:avLst/>
          </a:prstGeom>
          <a:noFill/>
        </p:spPr>
        <p:txBody>
          <a:bodyPr wrap="none" rtlCol="0">
            <a:spAutoFit/>
          </a:bodyPr>
          <a:lstStyle/>
          <a:p>
            <a:r>
              <a:rPr lang="en-GB" dirty="0" smtClean="0">
                <a:solidFill>
                  <a:srgbClr val="8B8B89"/>
                </a:solidFill>
                <a:latin typeface="Lato" charset="0"/>
                <a:ea typeface="Lato" charset="0"/>
                <a:cs typeface="Lato" charset="0"/>
                <a:hlinkClick r:id="rId2"/>
              </a:rPr>
              <a:t>www.ourmigrationstory.org.uk</a:t>
            </a:r>
            <a:endParaRPr lang="en-GB" dirty="0" smtClean="0">
              <a:solidFill>
                <a:srgbClr val="8B8B89"/>
              </a:solidFill>
              <a:latin typeface="Lato" charset="0"/>
              <a:ea typeface="Lato" charset="0"/>
              <a:cs typeface="Lato" charset="0"/>
            </a:endParaRPr>
          </a:p>
          <a:p>
            <a:endParaRPr lang="en-GB" dirty="0">
              <a:solidFill>
                <a:srgbClr val="8B8B89"/>
              </a:solidFill>
              <a:latin typeface="Lato" charset="0"/>
              <a:ea typeface="Lato" charset="0"/>
              <a:cs typeface="Lato" charset="0"/>
            </a:endParaRPr>
          </a:p>
        </p:txBody>
      </p:sp>
    </p:spTree>
    <p:extLst>
      <p:ext uri="{BB962C8B-B14F-4D97-AF65-F5344CB8AC3E}">
        <p14:creationId xmlns:p14="http://schemas.microsoft.com/office/powerpoint/2010/main" val="1445157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688843" y="1448551"/>
            <a:ext cx="4190702" cy="823912"/>
          </a:xfrm>
        </p:spPr>
        <p:txBody>
          <a:bodyPr/>
          <a:lstStyle/>
          <a:p>
            <a:r>
              <a:rPr lang="en-GB" dirty="0" smtClean="0"/>
              <a:t>Lesson Objectives</a:t>
            </a:r>
            <a:endParaRPr lang="en-GB" dirty="0"/>
          </a:p>
        </p:txBody>
      </p:sp>
      <p:sp>
        <p:nvSpPr>
          <p:cNvPr id="6" name="Content Placeholder 5"/>
          <p:cNvSpPr>
            <a:spLocks noGrp="1"/>
          </p:cNvSpPr>
          <p:nvPr>
            <p:ph sz="half" idx="2"/>
          </p:nvPr>
        </p:nvSpPr>
        <p:spPr>
          <a:xfrm>
            <a:off x="688843" y="2490827"/>
            <a:ext cx="4190702" cy="3209925"/>
          </a:xfrm>
        </p:spPr>
        <p:txBody>
          <a:bodyPr>
            <a:noAutofit/>
          </a:bodyPr>
          <a:lstStyle/>
          <a:p>
            <a:pPr marL="457200" indent="-457200"/>
            <a:r>
              <a:rPr lang="en-GB" sz="2000" dirty="0">
                <a:latin typeface="Lato" panose="020F0502020204030203" pitchFamily="34" charset="0"/>
                <a:ea typeface="Lato" panose="020F0502020204030203" pitchFamily="34" charset="0"/>
                <a:cs typeface="Lato" panose="020F0502020204030203" pitchFamily="34" charset="0"/>
              </a:rPr>
              <a:t>To identify points of origin and time of arrival of the different immigrant groups who have come to Britain since the Romans left in the 5th Century.</a:t>
            </a:r>
          </a:p>
          <a:p>
            <a:pPr marL="457200" indent="-457200"/>
            <a:r>
              <a:rPr lang="en-GB" sz="2000" dirty="0">
                <a:latin typeface="Lato" panose="020F0502020204030203" pitchFamily="34" charset="0"/>
                <a:ea typeface="Lato" panose="020F0502020204030203" pitchFamily="34" charset="0"/>
                <a:cs typeface="Lato" panose="020F0502020204030203" pitchFamily="34" charset="0"/>
              </a:rPr>
              <a:t>To identify changes and continuities in patterns and reasons for migration to Britain across different time periods.</a:t>
            </a:r>
          </a:p>
        </p:txBody>
      </p:sp>
      <p:sp>
        <p:nvSpPr>
          <p:cNvPr id="7" name="Text Placeholder 6"/>
          <p:cNvSpPr>
            <a:spLocks noGrp="1"/>
          </p:cNvSpPr>
          <p:nvPr>
            <p:ph type="body" sz="quarter" idx="3"/>
          </p:nvPr>
        </p:nvSpPr>
        <p:spPr>
          <a:xfrm>
            <a:off x="5021427" y="1434902"/>
            <a:ext cx="4211340" cy="823912"/>
          </a:xfrm>
        </p:spPr>
        <p:txBody>
          <a:bodyPr/>
          <a:lstStyle/>
          <a:p>
            <a:r>
              <a:rPr lang="en-GB" dirty="0" smtClean="0"/>
              <a:t>Starter task</a:t>
            </a:r>
            <a:endParaRPr lang="en-GB" dirty="0"/>
          </a:p>
        </p:txBody>
      </p:sp>
      <p:sp>
        <p:nvSpPr>
          <p:cNvPr id="8" name="Content Placeholder 7"/>
          <p:cNvSpPr>
            <a:spLocks noGrp="1"/>
          </p:cNvSpPr>
          <p:nvPr>
            <p:ph sz="quarter" idx="4"/>
          </p:nvPr>
        </p:nvSpPr>
        <p:spPr>
          <a:xfrm>
            <a:off x="5021427" y="2504475"/>
            <a:ext cx="4211340" cy="3209925"/>
          </a:xfrm>
        </p:spPr>
        <p:txBody>
          <a:bodyPr>
            <a:normAutofit fontScale="92500" lnSpcReduction="10000"/>
          </a:bodyPr>
          <a:lstStyle/>
          <a:p>
            <a:r>
              <a:rPr lang="en-GB" sz="2400" dirty="0"/>
              <a:t>Read the migration story about the </a:t>
            </a:r>
            <a:r>
              <a:rPr lang="en-GB" sz="2400" dirty="0">
                <a:hlinkClick r:id="rId3"/>
              </a:rPr>
              <a:t>Iron Bangle Lady </a:t>
            </a:r>
            <a:r>
              <a:rPr lang="en-GB" sz="2400" dirty="0"/>
              <a:t>in Roman Britain and find out:</a:t>
            </a:r>
          </a:p>
          <a:p>
            <a:pPr marL="457200" indent="-457200">
              <a:buFontTx/>
              <a:buChar char="-"/>
            </a:pPr>
            <a:r>
              <a:rPr lang="en-GB" sz="2400" dirty="0"/>
              <a:t>When the Romans first conquered Britain</a:t>
            </a:r>
          </a:p>
          <a:p>
            <a:pPr marL="457200" indent="-457200">
              <a:buFontTx/>
              <a:buChar char="-"/>
            </a:pPr>
            <a:r>
              <a:rPr lang="en-GB" sz="2400" dirty="0"/>
              <a:t>Where historians think the Iron Bangle Lady came from</a:t>
            </a:r>
          </a:p>
          <a:p>
            <a:pPr marL="457200" indent="-457200">
              <a:buFontTx/>
              <a:buChar char="-"/>
            </a:pPr>
            <a:r>
              <a:rPr lang="en-GB" sz="2400" dirty="0"/>
              <a:t>The name of the Roman Emperor of African descent who came to Britain</a:t>
            </a:r>
          </a:p>
          <a:p>
            <a:endParaRPr lang="en-GB" sz="2200" dirty="0">
              <a:latin typeface="Lato" charset="0"/>
              <a:ea typeface="Lato" charset="0"/>
              <a:cs typeface="Lato" charset="0"/>
            </a:endParaRPr>
          </a:p>
        </p:txBody>
      </p:sp>
      <p:sp>
        <p:nvSpPr>
          <p:cNvPr id="11" name="TextBox 10"/>
          <p:cNvSpPr txBox="1"/>
          <p:nvPr/>
        </p:nvSpPr>
        <p:spPr>
          <a:xfrm>
            <a:off x="6936917" y="0"/>
            <a:ext cx="2969083" cy="307777"/>
          </a:xfrm>
          <a:prstGeom prst="rect">
            <a:avLst/>
          </a:prstGeom>
          <a:noFill/>
        </p:spPr>
        <p:txBody>
          <a:bodyPr wrap="none" rtlCol="0">
            <a:spAutoFit/>
          </a:bodyPr>
          <a:lstStyle/>
          <a:p>
            <a:r>
              <a:rPr lang="en-GB" sz="1400" dirty="0" smtClean="0">
                <a:solidFill>
                  <a:srgbClr val="8B8B89"/>
                </a:solidFill>
                <a:latin typeface="Lato" charset="0"/>
                <a:ea typeface="Lato" charset="0"/>
                <a:cs typeface="Lato" charset="0"/>
              </a:rPr>
              <a:t>Migration to Britain since c. 400AD</a:t>
            </a:r>
            <a:endParaRPr lang="en-GB" sz="1400" dirty="0">
              <a:solidFill>
                <a:srgbClr val="8B8B89"/>
              </a:solidFill>
              <a:latin typeface="Lato" charset="0"/>
              <a:ea typeface="Lato" charset="0"/>
              <a:cs typeface="Lato" charset="0"/>
            </a:endParaRPr>
          </a:p>
        </p:txBody>
      </p:sp>
      <p:sp>
        <p:nvSpPr>
          <p:cNvPr id="12" name="TextBox 11"/>
          <p:cNvSpPr txBox="1"/>
          <p:nvPr/>
        </p:nvSpPr>
        <p:spPr>
          <a:xfrm>
            <a:off x="3255408" y="6488668"/>
            <a:ext cx="3294492" cy="369332"/>
          </a:xfrm>
          <a:prstGeom prst="rect">
            <a:avLst/>
          </a:prstGeom>
          <a:noFill/>
        </p:spPr>
        <p:txBody>
          <a:bodyPr wrap="none" rtlCol="0">
            <a:spAutoFit/>
          </a:bodyPr>
          <a:lstStyle/>
          <a:p>
            <a:r>
              <a:rPr lang="en-GB" dirty="0" err="1" smtClean="0">
                <a:solidFill>
                  <a:srgbClr val="8B8B89"/>
                </a:solidFill>
                <a:latin typeface="Lato" panose="020F0502020204030203" pitchFamily="34" charset="0"/>
                <a:ea typeface="Lato" panose="020F0502020204030203" pitchFamily="34" charset="0"/>
                <a:cs typeface="Lato" panose="020F0502020204030203" pitchFamily="34" charset="0"/>
              </a:rPr>
              <a:t>www.ourmigrationstory.org.uk</a:t>
            </a:r>
            <a:endParaRPr lang="en-GB" dirty="0">
              <a:solidFill>
                <a:srgbClr val="8B8B89"/>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81432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818" y="1583080"/>
            <a:ext cx="7855673" cy="439152"/>
          </a:xfrm>
        </p:spPr>
        <p:txBody>
          <a:bodyPr>
            <a:noAutofit/>
          </a:bodyPr>
          <a:lstStyle/>
          <a:p>
            <a:r>
              <a:rPr lang="en-GB" sz="3200" b="1" dirty="0" smtClean="0">
                <a:solidFill>
                  <a:srgbClr val="525153"/>
                </a:solidFill>
                <a:latin typeface="Lato" charset="0"/>
                <a:ea typeface="Lato" charset="0"/>
                <a:cs typeface="Lato" charset="0"/>
              </a:rPr>
              <a:t>Who came to Britain after the Romans?</a:t>
            </a:r>
            <a:endParaRPr lang="en-GB" sz="3200" b="1" dirty="0">
              <a:solidFill>
                <a:srgbClr val="525153"/>
              </a:solidFill>
              <a:latin typeface="Lato" charset="0"/>
              <a:ea typeface="Lato" charset="0"/>
              <a:cs typeface="Lato" charset="0"/>
            </a:endParaRPr>
          </a:p>
        </p:txBody>
      </p:sp>
      <p:sp>
        <p:nvSpPr>
          <p:cNvPr id="3" name="Text Placeholder 2"/>
          <p:cNvSpPr>
            <a:spLocks noGrp="1"/>
          </p:cNvSpPr>
          <p:nvPr>
            <p:ph type="body" idx="1"/>
          </p:nvPr>
        </p:nvSpPr>
        <p:spPr>
          <a:xfrm>
            <a:off x="1014007" y="2147061"/>
            <a:ext cx="8730884" cy="3762087"/>
          </a:xfrm>
        </p:spPr>
        <p:txBody>
          <a:bodyPr>
            <a:normAutofit/>
          </a:bodyPr>
          <a:lstStyle/>
          <a:p>
            <a:r>
              <a:rPr lang="en-GB" dirty="0">
                <a:latin typeface="Arial" panose="020B0604020202020204" pitchFamily="34" charset="0"/>
                <a:cs typeface="Arial" panose="020B0604020202020204" pitchFamily="34" charset="0"/>
              </a:rPr>
              <a:t>By the early 5</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century the Romans had left Britain. In the 1600 years since the last Romans left in 410AD many groups have migrated here from all over the world and for many different </a:t>
            </a:r>
            <a:r>
              <a:rPr lang="en-GB" dirty="0" smtClean="0">
                <a:latin typeface="Arial" panose="020B0604020202020204" pitchFamily="34" charset="0"/>
                <a:cs typeface="Arial" panose="020B0604020202020204" pitchFamily="34" charset="0"/>
              </a:rPr>
              <a:t>reasons</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What do you know about the people who came to Britain after the Romans? </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Where do you think most migrants to Britain have come from? </a:t>
            </a:r>
            <a:endParaRPr lang="en-GB" dirty="0">
              <a:latin typeface="Arial" panose="020B0604020202020204" pitchFamily="34" charset="0"/>
              <a:cs typeface="Arial" panose="020B0604020202020204" pitchFamily="34" charset="0"/>
            </a:endParaRPr>
          </a:p>
        </p:txBody>
      </p:sp>
      <p:sp>
        <p:nvSpPr>
          <p:cNvPr id="6" name="TextBox 5"/>
          <p:cNvSpPr txBox="1"/>
          <p:nvPr/>
        </p:nvSpPr>
        <p:spPr>
          <a:xfrm>
            <a:off x="6936917" y="0"/>
            <a:ext cx="2969083" cy="307777"/>
          </a:xfrm>
          <a:prstGeom prst="rect">
            <a:avLst/>
          </a:prstGeom>
          <a:noFill/>
        </p:spPr>
        <p:txBody>
          <a:bodyPr wrap="none" rtlCol="0">
            <a:spAutoFit/>
          </a:bodyPr>
          <a:lstStyle/>
          <a:p>
            <a:r>
              <a:rPr lang="en-GB" sz="1400" dirty="0" smtClean="0">
                <a:solidFill>
                  <a:srgbClr val="8B8B89"/>
                </a:solidFill>
                <a:latin typeface="Lato" charset="0"/>
                <a:ea typeface="Lato" charset="0"/>
                <a:cs typeface="Lato" charset="0"/>
              </a:rPr>
              <a:t>Migration to Britain since c. 400AD</a:t>
            </a:r>
            <a:endParaRPr lang="en-GB" sz="1400" dirty="0">
              <a:solidFill>
                <a:srgbClr val="8B8B89"/>
              </a:solidFill>
              <a:latin typeface="Lato" charset="0"/>
              <a:ea typeface="Lato" charset="0"/>
              <a:cs typeface="Lato" charset="0"/>
            </a:endParaRPr>
          </a:p>
        </p:txBody>
      </p:sp>
      <p:sp>
        <p:nvSpPr>
          <p:cNvPr id="7" name="TextBox 6"/>
          <p:cNvSpPr txBox="1"/>
          <p:nvPr/>
        </p:nvSpPr>
        <p:spPr>
          <a:xfrm>
            <a:off x="3255408" y="6488668"/>
            <a:ext cx="3294492" cy="369332"/>
          </a:xfrm>
          <a:prstGeom prst="rect">
            <a:avLst/>
          </a:prstGeom>
          <a:noFill/>
        </p:spPr>
        <p:txBody>
          <a:bodyPr wrap="none" rtlCol="0">
            <a:spAutoFit/>
          </a:bodyPr>
          <a:lstStyle/>
          <a:p>
            <a:r>
              <a:rPr lang="en-GB" dirty="0" err="1" smtClean="0">
                <a:solidFill>
                  <a:srgbClr val="8B8B89"/>
                </a:solidFill>
                <a:latin typeface="Lato" panose="020F0502020204030203" pitchFamily="34" charset="0"/>
                <a:ea typeface="Lato" panose="020F0502020204030203" pitchFamily="34" charset="0"/>
                <a:cs typeface="Lato" panose="020F0502020204030203" pitchFamily="34" charset="0"/>
              </a:rPr>
              <a:t>www.ourmigrationstory.org.uk</a:t>
            </a:r>
            <a:endParaRPr lang="en-GB" dirty="0">
              <a:solidFill>
                <a:srgbClr val="8B8B89"/>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49847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818" y="1583080"/>
            <a:ext cx="7855673" cy="439152"/>
          </a:xfrm>
        </p:spPr>
        <p:txBody>
          <a:bodyPr>
            <a:noAutofit/>
          </a:bodyPr>
          <a:lstStyle/>
          <a:p>
            <a:r>
              <a:rPr lang="en-GB" sz="3200" b="1" dirty="0" smtClean="0">
                <a:solidFill>
                  <a:srgbClr val="525153"/>
                </a:solidFill>
                <a:latin typeface="Lato" charset="0"/>
                <a:ea typeface="Lato" charset="0"/>
                <a:cs typeface="Lato" charset="0"/>
              </a:rPr>
              <a:t>Who came to Britain after the Romans?</a:t>
            </a:r>
            <a:endParaRPr lang="en-GB" sz="3200" b="1" dirty="0">
              <a:solidFill>
                <a:srgbClr val="525153"/>
              </a:solidFill>
              <a:latin typeface="Lato" charset="0"/>
              <a:ea typeface="Lato" charset="0"/>
              <a:cs typeface="Lato" charset="0"/>
            </a:endParaRPr>
          </a:p>
        </p:txBody>
      </p:sp>
      <p:sp>
        <p:nvSpPr>
          <p:cNvPr id="3" name="Text Placeholder 2"/>
          <p:cNvSpPr>
            <a:spLocks noGrp="1"/>
          </p:cNvSpPr>
          <p:nvPr>
            <p:ph type="body" idx="1"/>
          </p:nvPr>
        </p:nvSpPr>
        <p:spPr>
          <a:xfrm>
            <a:off x="1014007" y="2147061"/>
            <a:ext cx="8730884" cy="3762087"/>
          </a:xfrm>
        </p:spPr>
        <p:txBody>
          <a:bodyPr>
            <a:normAutofit/>
          </a:bodyPr>
          <a:lstStyle/>
          <a:p>
            <a:r>
              <a:rPr lang="en-GB" dirty="0" smtClean="0">
                <a:latin typeface="Arial" panose="020B0604020202020204" pitchFamily="34" charset="0"/>
                <a:cs typeface="Arial" panose="020B0604020202020204" pitchFamily="34" charset="0"/>
              </a:rPr>
              <a:t>Your </a:t>
            </a:r>
            <a:r>
              <a:rPr lang="en-GB" dirty="0">
                <a:latin typeface="Arial" panose="020B0604020202020204" pitchFamily="34" charset="0"/>
                <a:cs typeface="Arial" panose="020B0604020202020204" pitchFamily="34" charset="0"/>
              </a:rPr>
              <a:t>task in this lesson is to map the major migrations during four different periods of British history:</a:t>
            </a:r>
          </a:p>
          <a:p>
            <a:pPr marL="342900" indent="-342900">
              <a:buFont typeface="Wingdings" panose="05000000000000000000" pitchFamily="2" charset="2"/>
              <a:buChar char="q"/>
            </a:pPr>
            <a:r>
              <a:rPr lang="en-GB" b="1" dirty="0">
                <a:solidFill>
                  <a:srgbClr val="2AA2CB"/>
                </a:solidFill>
                <a:latin typeface="Arial" panose="020B0604020202020204" pitchFamily="34" charset="0"/>
                <a:cs typeface="Arial" panose="020B0604020202020204" pitchFamily="34" charset="0"/>
              </a:rPr>
              <a:t>400-1500</a:t>
            </a:r>
          </a:p>
          <a:p>
            <a:pPr marL="342900" indent="-342900">
              <a:buFont typeface="Wingdings" panose="05000000000000000000" pitchFamily="2" charset="2"/>
              <a:buChar char="q"/>
            </a:pPr>
            <a:r>
              <a:rPr lang="en-GB" b="1" dirty="0">
                <a:solidFill>
                  <a:srgbClr val="6DAD4B"/>
                </a:solidFill>
                <a:latin typeface="Arial" panose="020B0604020202020204" pitchFamily="34" charset="0"/>
                <a:cs typeface="Arial" panose="020B0604020202020204" pitchFamily="34" charset="0"/>
              </a:rPr>
              <a:t>1500-1750</a:t>
            </a:r>
          </a:p>
          <a:p>
            <a:pPr marL="342900" indent="-342900">
              <a:buFont typeface="Wingdings" panose="05000000000000000000" pitchFamily="2" charset="2"/>
              <a:buChar char="q"/>
            </a:pPr>
            <a:r>
              <a:rPr lang="en-GB" b="1" dirty="0">
                <a:solidFill>
                  <a:srgbClr val="F6C738"/>
                </a:solidFill>
                <a:latin typeface="Arial" panose="020B0604020202020204" pitchFamily="34" charset="0"/>
                <a:cs typeface="Arial" panose="020B0604020202020204" pitchFamily="34" charset="0"/>
              </a:rPr>
              <a:t>1750-1900</a:t>
            </a:r>
          </a:p>
          <a:p>
            <a:pPr marL="342900" indent="-342900">
              <a:buFont typeface="Wingdings" panose="05000000000000000000" pitchFamily="2" charset="2"/>
              <a:buChar char="q"/>
            </a:pPr>
            <a:r>
              <a:rPr lang="en-GB" b="1" dirty="0">
                <a:solidFill>
                  <a:srgbClr val="D6327E"/>
                </a:solidFill>
                <a:latin typeface="Arial" panose="020B0604020202020204" pitchFamily="34" charset="0"/>
                <a:cs typeface="Arial" panose="020B0604020202020204" pitchFamily="34" charset="0"/>
              </a:rPr>
              <a:t>1900-2010</a:t>
            </a:r>
          </a:p>
          <a:p>
            <a:r>
              <a:rPr lang="en-GB" dirty="0">
                <a:latin typeface="Arial" panose="020B0604020202020204" pitchFamily="34" charset="0"/>
                <a:cs typeface="Arial" panose="020B0604020202020204" pitchFamily="34" charset="0"/>
              </a:rPr>
              <a:t>and then to analyse</a:t>
            </a:r>
            <a:r>
              <a:rPr lang="en-GB" b="1" dirty="0">
                <a:latin typeface="Arial" panose="020B0604020202020204" pitchFamily="34" charset="0"/>
                <a:cs typeface="Arial" panose="020B0604020202020204" pitchFamily="34" charset="0"/>
              </a:rPr>
              <a:t> changes </a:t>
            </a:r>
            <a:r>
              <a:rPr lang="en-GB" dirty="0">
                <a:latin typeface="Arial" panose="020B0604020202020204" pitchFamily="34" charset="0"/>
                <a:cs typeface="Arial" panose="020B0604020202020204" pitchFamily="34" charset="0"/>
              </a:rPr>
              <a:t>and </a:t>
            </a:r>
            <a:r>
              <a:rPr lang="en-GB" b="1" dirty="0">
                <a:latin typeface="Arial" panose="020B0604020202020204" pitchFamily="34" charset="0"/>
                <a:cs typeface="Arial" panose="020B0604020202020204" pitchFamily="34" charset="0"/>
              </a:rPr>
              <a:t>continuities</a:t>
            </a:r>
            <a:r>
              <a:rPr lang="en-GB" dirty="0">
                <a:latin typeface="Arial" panose="020B0604020202020204" pitchFamily="34" charset="0"/>
                <a:cs typeface="Arial" panose="020B0604020202020204" pitchFamily="34" charset="0"/>
              </a:rPr>
              <a:t> in the pattern of migration.</a:t>
            </a:r>
          </a:p>
          <a:p>
            <a:endParaRPr lang="en-GB" dirty="0">
              <a:latin typeface="Arial" panose="020B0604020202020204" pitchFamily="34" charset="0"/>
              <a:cs typeface="Arial" panose="020B0604020202020204" pitchFamily="34" charset="0"/>
            </a:endParaRPr>
          </a:p>
        </p:txBody>
      </p:sp>
      <p:sp>
        <p:nvSpPr>
          <p:cNvPr id="6" name="TextBox 5"/>
          <p:cNvSpPr txBox="1"/>
          <p:nvPr/>
        </p:nvSpPr>
        <p:spPr>
          <a:xfrm>
            <a:off x="6936917" y="0"/>
            <a:ext cx="2969083" cy="307777"/>
          </a:xfrm>
          <a:prstGeom prst="rect">
            <a:avLst/>
          </a:prstGeom>
          <a:noFill/>
        </p:spPr>
        <p:txBody>
          <a:bodyPr wrap="none" rtlCol="0">
            <a:spAutoFit/>
          </a:bodyPr>
          <a:lstStyle/>
          <a:p>
            <a:r>
              <a:rPr lang="en-GB" sz="1400" dirty="0" smtClean="0">
                <a:solidFill>
                  <a:srgbClr val="8B8B89"/>
                </a:solidFill>
                <a:latin typeface="Lato" charset="0"/>
                <a:ea typeface="Lato" charset="0"/>
                <a:cs typeface="Lato" charset="0"/>
              </a:rPr>
              <a:t>Migration to Britain since c. 400AD</a:t>
            </a:r>
            <a:endParaRPr lang="en-GB" sz="1400" dirty="0">
              <a:solidFill>
                <a:srgbClr val="8B8B89"/>
              </a:solidFill>
              <a:latin typeface="Lato" charset="0"/>
              <a:ea typeface="Lato" charset="0"/>
              <a:cs typeface="Lato" charset="0"/>
            </a:endParaRPr>
          </a:p>
        </p:txBody>
      </p:sp>
      <p:sp>
        <p:nvSpPr>
          <p:cNvPr id="8" name="TextBox 7"/>
          <p:cNvSpPr txBox="1"/>
          <p:nvPr/>
        </p:nvSpPr>
        <p:spPr>
          <a:xfrm>
            <a:off x="3255408" y="6488668"/>
            <a:ext cx="3294492" cy="369332"/>
          </a:xfrm>
          <a:prstGeom prst="rect">
            <a:avLst/>
          </a:prstGeom>
          <a:noFill/>
        </p:spPr>
        <p:txBody>
          <a:bodyPr wrap="none" rtlCol="0">
            <a:spAutoFit/>
          </a:bodyPr>
          <a:lstStyle/>
          <a:p>
            <a:r>
              <a:rPr lang="en-GB" dirty="0" err="1" smtClean="0">
                <a:solidFill>
                  <a:srgbClr val="8B8B89"/>
                </a:solidFill>
                <a:latin typeface="Lato" panose="020F0502020204030203" pitchFamily="34" charset="0"/>
                <a:ea typeface="Lato" panose="020F0502020204030203" pitchFamily="34" charset="0"/>
                <a:cs typeface="Lato" panose="020F0502020204030203" pitchFamily="34" charset="0"/>
              </a:rPr>
              <a:t>www.ourmigrationstory.org.uk</a:t>
            </a:r>
            <a:endParaRPr lang="en-GB" dirty="0">
              <a:solidFill>
                <a:srgbClr val="8B8B89"/>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113660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16692"/>
            <a:ext cx="9906000" cy="22518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Lato" panose="020F0502020204030203" pitchFamily="34" charset="0"/>
              <a:ea typeface="Lato" panose="020F0502020204030203" pitchFamily="34" charset="0"/>
              <a:cs typeface="Lato" panose="020F0502020204030203" pitchFamily="34" charset="0"/>
            </a:endParaRPr>
          </a:p>
        </p:txBody>
      </p:sp>
      <p:sp>
        <p:nvSpPr>
          <p:cNvPr id="9" name="Footer Placeholder 3"/>
          <p:cNvSpPr>
            <a:spLocks noGrp="1"/>
          </p:cNvSpPr>
          <p:nvPr>
            <p:ph type="ftr" sz="quarter" idx="11"/>
          </p:nvPr>
        </p:nvSpPr>
        <p:spPr/>
        <p:txBody>
          <a:bodyPr/>
          <a:lstStyle/>
          <a:p>
            <a:r>
              <a:rPr lang="en-GB" dirty="0" err="1" smtClean="0">
                <a:solidFill>
                  <a:srgbClr val="8B8B89"/>
                </a:solidFill>
                <a:latin typeface="Lato" panose="020F0502020204030203" pitchFamily="34" charset="0"/>
                <a:ea typeface="Lato" panose="020F0502020204030203" pitchFamily="34" charset="0"/>
                <a:cs typeface="Lato" panose="020F0502020204030203" pitchFamily="34" charset="0"/>
              </a:rPr>
              <a:t>www.ourmigrationstory.org.uk</a:t>
            </a:r>
            <a:endParaRPr lang="en-GB" dirty="0" smtClean="0">
              <a:solidFill>
                <a:srgbClr val="8B8B89"/>
              </a:solidFill>
              <a:latin typeface="Lato" panose="020F0502020204030203" pitchFamily="34" charset="0"/>
              <a:ea typeface="Lato" panose="020F0502020204030203" pitchFamily="34" charset="0"/>
              <a:cs typeface="Lato" panose="020F0502020204030203" pitchFamily="34" charset="0"/>
            </a:endParaRPr>
          </a:p>
        </p:txBody>
      </p:sp>
      <p:sp>
        <p:nvSpPr>
          <p:cNvPr id="8" name="Title 1"/>
          <p:cNvSpPr txBox="1">
            <a:spLocks/>
          </p:cNvSpPr>
          <p:nvPr/>
        </p:nvSpPr>
        <p:spPr>
          <a:xfrm>
            <a:off x="676622" y="264543"/>
            <a:ext cx="8552755" cy="401976"/>
          </a:xfrm>
          <a:prstGeom prst="rect">
            <a:avLst/>
          </a:prstGeom>
        </p:spPr>
        <p:txBody>
          <a:bodyPr vert="horz" lIns="91440" tIns="45720" rIns="91440" bIns="4572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b="1" dirty="0" smtClean="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Migration to Britain since c.400AD</a:t>
            </a:r>
            <a:endParaRPr lang="en-GB" b="1"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3" name="Content Placeholder 2"/>
          <p:cNvSpPr txBox="1">
            <a:spLocks/>
          </p:cNvSpPr>
          <p:nvPr/>
        </p:nvSpPr>
        <p:spPr>
          <a:xfrm>
            <a:off x="241773" y="846415"/>
            <a:ext cx="9496704" cy="313080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smtClean="0">
                <a:latin typeface="Lato" panose="020F0502020204030203" pitchFamily="34" charset="0"/>
                <a:ea typeface="Lato" panose="020F0502020204030203" pitchFamily="34" charset="0"/>
                <a:cs typeface="Lato" panose="020F0502020204030203" pitchFamily="34" charset="0"/>
              </a:rPr>
              <a:t>Use the links below to view migrant stories from each of the time periods. Find out the following information about each group:</a:t>
            </a:r>
          </a:p>
          <a:p>
            <a:pPr marL="0" indent="0">
              <a:buFont typeface="Arial" panose="020B0604020202020204" pitchFamily="34" charset="0"/>
              <a:buNone/>
            </a:pPr>
            <a:endParaRPr lang="en-GB" sz="100" dirty="0" smtClean="0">
              <a:latin typeface="Lato" panose="020F0502020204030203" pitchFamily="34" charset="0"/>
              <a:ea typeface="Lato" panose="020F0502020204030203" pitchFamily="34" charset="0"/>
              <a:cs typeface="Lato" panose="020F0502020204030203" pitchFamily="34" charset="0"/>
            </a:endParaRPr>
          </a:p>
          <a:p>
            <a:pPr>
              <a:buFontTx/>
              <a:buChar char="-"/>
            </a:pPr>
            <a:r>
              <a:rPr lang="en-GB" sz="2000" dirty="0" smtClean="0">
                <a:latin typeface="Lato" panose="020F0502020204030203" pitchFamily="34" charset="0"/>
                <a:ea typeface="Lato" panose="020F0502020204030203" pitchFamily="34" charset="0"/>
                <a:cs typeface="Lato" panose="020F0502020204030203" pitchFamily="34" charset="0"/>
              </a:rPr>
              <a:t>From where in the world they came to Britain</a:t>
            </a:r>
          </a:p>
          <a:p>
            <a:pPr>
              <a:buFontTx/>
              <a:buChar char="-"/>
            </a:pPr>
            <a:r>
              <a:rPr lang="en-GB" sz="2000" dirty="0" smtClean="0">
                <a:latin typeface="Lato" panose="020F0502020204030203" pitchFamily="34" charset="0"/>
                <a:ea typeface="Lato" panose="020F0502020204030203" pitchFamily="34" charset="0"/>
                <a:cs typeface="Lato" panose="020F0502020204030203" pitchFamily="34" charset="0"/>
              </a:rPr>
              <a:t>When they came</a:t>
            </a:r>
          </a:p>
          <a:p>
            <a:pPr>
              <a:buFontTx/>
              <a:buChar char="-"/>
            </a:pPr>
            <a:r>
              <a:rPr lang="en-GB" sz="2000" dirty="0" smtClean="0">
                <a:latin typeface="Lato" panose="020F0502020204030203" pitchFamily="34" charset="0"/>
                <a:ea typeface="Lato" panose="020F0502020204030203" pitchFamily="34" charset="0"/>
                <a:cs typeface="Lato" panose="020F0502020204030203" pitchFamily="34" charset="0"/>
              </a:rPr>
              <a:t>Why they came to Britain</a:t>
            </a:r>
          </a:p>
          <a:p>
            <a:pPr marL="0" indent="0">
              <a:buFont typeface="Arial" panose="020B0604020202020204" pitchFamily="34" charset="0"/>
              <a:buNone/>
            </a:pPr>
            <a:endParaRPr lang="en-GB" dirty="0" smtClean="0">
              <a:latin typeface="Lato" panose="020F0502020204030203" pitchFamily="34" charset="0"/>
              <a:ea typeface="Lato" panose="020F0502020204030203" pitchFamily="34" charset="0"/>
              <a:cs typeface="Lato" panose="020F0502020204030203" pitchFamily="34" charset="0"/>
            </a:endParaRPr>
          </a:p>
          <a:p>
            <a:pPr marL="0" indent="0">
              <a:buFont typeface="Arial" panose="020B0604020202020204" pitchFamily="34" charset="0"/>
              <a:buNone/>
            </a:pPr>
            <a:endParaRPr lang="en-GB" dirty="0" smtClean="0">
              <a:latin typeface="Lato" panose="020F0502020204030203" pitchFamily="34" charset="0"/>
              <a:ea typeface="Lato" panose="020F0502020204030203" pitchFamily="34" charset="0"/>
              <a:cs typeface="Lato" panose="020F0502020204030203" pitchFamily="34"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792552223"/>
              </p:ext>
            </p:extLst>
          </p:nvPr>
        </p:nvGraphicFramePr>
        <p:xfrm>
          <a:off x="80553" y="2981137"/>
          <a:ext cx="9744891" cy="3840480"/>
        </p:xfrm>
        <a:graphic>
          <a:graphicData uri="http://schemas.openxmlformats.org/drawingml/2006/table">
            <a:tbl>
              <a:tblPr firstRow="1" bandRow="1">
                <a:tableStyleId>{5C22544A-7EE6-4342-B048-85BDC9FD1C3A}</a:tableStyleId>
              </a:tblPr>
              <a:tblGrid>
                <a:gridCol w="4868705">
                  <a:extLst>
                    <a:ext uri="{9D8B030D-6E8A-4147-A177-3AD203B41FA5}">
                      <a16:colId xmlns:a16="http://schemas.microsoft.com/office/drawing/2014/main" val="20000"/>
                    </a:ext>
                  </a:extLst>
                </a:gridCol>
                <a:gridCol w="4876186">
                  <a:extLst>
                    <a:ext uri="{9D8B030D-6E8A-4147-A177-3AD203B41FA5}">
                      <a16:colId xmlns:a16="http://schemas.microsoft.com/office/drawing/2014/main" val="20001"/>
                    </a:ext>
                  </a:extLst>
                </a:gridCol>
              </a:tblGrid>
              <a:tr h="1535097">
                <a:tc>
                  <a:txBody>
                    <a:bodyPr/>
                    <a:lstStyle/>
                    <a:p>
                      <a:pPr algn="ctr"/>
                      <a:r>
                        <a:rPr lang="en-GB" sz="1600" b="1" u="sng" dirty="0" smtClean="0">
                          <a:solidFill>
                            <a:schemeClr val="tx1"/>
                          </a:solidFill>
                        </a:rPr>
                        <a:t>c.400 – 1500</a:t>
                      </a:r>
                    </a:p>
                    <a:p>
                      <a:pPr marL="285750" indent="-285750" algn="l">
                        <a:buFont typeface="Arial" panose="020B0604020202020204" pitchFamily="34" charset="0"/>
                        <a:buChar char="•"/>
                      </a:pPr>
                      <a:r>
                        <a:rPr lang="en-GB" sz="1600" b="0" u="none" dirty="0" smtClean="0">
                          <a:solidFill>
                            <a:schemeClr val="tx1"/>
                          </a:solidFill>
                          <a:hlinkClick r:id="rId3"/>
                        </a:rPr>
                        <a:t>Angles, Saxons and Jutes</a:t>
                      </a:r>
                      <a:endParaRPr lang="en-GB" sz="1600" b="0" u="none" dirty="0" smtClean="0">
                        <a:solidFill>
                          <a:schemeClr val="tx1"/>
                        </a:solidFill>
                      </a:endParaRPr>
                    </a:p>
                    <a:p>
                      <a:pPr marL="285750" indent="-285750" algn="l">
                        <a:buFont typeface="Arial" panose="020B0604020202020204" pitchFamily="34" charset="0"/>
                        <a:buChar char="•"/>
                      </a:pPr>
                      <a:r>
                        <a:rPr lang="en-GB" sz="1600" b="0" u="none" dirty="0" smtClean="0">
                          <a:solidFill>
                            <a:schemeClr val="tx1"/>
                          </a:solidFill>
                          <a:hlinkClick r:id="rId4"/>
                        </a:rPr>
                        <a:t>Vikings</a:t>
                      </a:r>
                      <a:endParaRPr lang="en-GB" sz="1600" b="0" u="none" dirty="0" smtClean="0">
                        <a:solidFill>
                          <a:schemeClr val="tx1"/>
                        </a:solidFill>
                      </a:endParaRPr>
                    </a:p>
                    <a:p>
                      <a:pPr marL="285750" indent="-285750" algn="l">
                        <a:buFont typeface="Arial" panose="020B0604020202020204" pitchFamily="34" charset="0"/>
                        <a:buChar char="•"/>
                      </a:pPr>
                      <a:r>
                        <a:rPr lang="en-GB" sz="1600" b="0" u="none" dirty="0" smtClean="0">
                          <a:solidFill>
                            <a:schemeClr val="tx1"/>
                          </a:solidFill>
                          <a:hlinkClick r:id="rId5"/>
                        </a:rPr>
                        <a:t>African</a:t>
                      </a:r>
                      <a:r>
                        <a:rPr lang="en-GB" sz="1600" b="0" u="none" baseline="0" dirty="0" smtClean="0">
                          <a:solidFill>
                            <a:schemeClr val="tx1"/>
                          </a:solidFill>
                          <a:hlinkClick r:id="rId5"/>
                        </a:rPr>
                        <a:t>s</a:t>
                      </a:r>
                      <a:endParaRPr lang="en-GB" sz="1600" b="0" u="none" dirty="0" smtClean="0">
                        <a:solidFill>
                          <a:schemeClr val="tx1"/>
                        </a:solidFill>
                      </a:endParaRPr>
                    </a:p>
                    <a:p>
                      <a:pPr marL="285750" indent="-285750" algn="l">
                        <a:buFont typeface="Arial" panose="020B0604020202020204" pitchFamily="34" charset="0"/>
                        <a:buChar char="•"/>
                      </a:pPr>
                      <a:r>
                        <a:rPr lang="en-GB" sz="1600" b="0" u="none" dirty="0" smtClean="0">
                          <a:solidFill>
                            <a:schemeClr val="tx1"/>
                          </a:solidFill>
                          <a:hlinkClick r:id="rId6"/>
                        </a:rPr>
                        <a:t>Jewish people</a:t>
                      </a:r>
                      <a:endParaRPr lang="en-GB"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u="sng" dirty="0" smtClean="0">
                          <a:solidFill>
                            <a:schemeClr val="tx1"/>
                          </a:solidFill>
                        </a:rPr>
                        <a:t>1500</a:t>
                      </a:r>
                      <a:r>
                        <a:rPr lang="en-GB" sz="1600" b="1" u="sng" baseline="0" dirty="0" smtClean="0">
                          <a:solidFill>
                            <a:schemeClr val="tx1"/>
                          </a:solidFill>
                        </a:rPr>
                        <a:t> – 1750</a:t>
                      </a:r>
                    </a:p>
                    <a:p>
                      <a:pPr marL="285750" indent="-285750" algn="l">
                        <a:buFont typeface="Arial" panose="020B0604020202020204" pitchFamily="34" charset="0"/>
                        <a:buChar char="•"/>
                      </a:pPr>
                      <a:r>
                        <a:rPr lang="en-GB" sz="1600" b="0" u="none" dirty="0" smtClean="0">
                          <a:solidFill>
                            <a:schemeClr val="tx1"/>
                          </a:solidFill>
                          <a:hlinkClick r:id="rId7"/>
                        </a:rPr>
                        <a:t>Gypsies</a:t>
                      </a:r>
                      <a:endParaRPr lang="en-GB" sz="1600" b="0" u="none" dirty="0" smtClean="0">
                        <a:solidFill>
                          <a:schemeClr val="tx1"/>
                        </a:solidFill>
                      </a:endParaRPr>
                    </a:p>
                    <a:p>
                      <a:pPr marL="285750" indent="-285750" algn="l">
                        <a:buFont typeface="Arial" panose="020B0604020202020204" pitchFamily="34" charset="0"/>
                        <a:buChar char="•"/>
                      </a:pPr>
                      <a:r>
                        <a:rPr lang="en-GB" sz="1600" b="0" u="none" dirty="0" smtClean="0">
                          <a:solidFill>
                            <a:schemeClr val="tx1"/>
                          </a:solidFill>
                          <a:hlinkClick r:id="rId8"/>
                        </a:rPr>
                        <a:t>Flemish and Dutch</a:t>
                      </a:r>
                      <a:endParaRPr lang="en-GB" sz="1600" b="0" u="none" dirty="0" smtClean="0">
                        <a:solidFill>
                          <a:schemeClr val="tx1"/>
                        </a:solidFill>
                      </a:endParaRPr>
                    </a:p>
                    <a:p>
                      <a:pPr marL="285750" indent="-285750" algn="l">
                        <a:buFont typeface="Arial" panose="020B0604020202020204" pitchFamily="34" charset="0"/>
                        <a:buChar char="•"/>
                      </a:pPr>
                      <a:r>
                        <a:rPr lang="en-GB" sz="1600" b="0" u="none" dirty="0" smtClean="0">
                          <a:solidFill>
                            <a:schemeClr val="tx1"/>
                          </a:solidFill>
                          <a:hlinkClick r:id="rId9"/>
                        </a:rPr>
                        <a:t>Africans</a:t>
                      </a:r>
                      <a:endParaRPr lang="en-GB" sz="1600" b="0" u="none" dirty="0" smtClean="0">
                        <a:solidFill>
                          <a:schemeClr val="tx1"/>
                        </a:solidFill>
                      </a:endParaRPr>
                    </a:p>
                    <a:p>
                      <a:pPr marL="285750" indent="-285750" algn="l">
                        <a:buFont typeface="Arial" panose="020B0604020202020204" pitchFamily="34" charset="0"/>
                        <a:buChar char="•"/>
                      </a:pPr>
                      <a:r>
                        <a:rPr lang="en-GB" sz="1600" b="0" u="none" dirty="0" smtClean="0">
                          <a:solidFill>
                            <a:schemeClr val="tx1"/>
                          </a:solidFill>
                          <a:hlinkClick r:id="rId10"/>
                        </a:rPr>
                        <a:t>Huguenots</a:t>
                      </a:r>
                      <a:endParaRPr lang="en-GB" sz="1600" b="0" u="none" dirty="0" smtClean="0">
                        <a:solidFill>
                          <a:schemeClr val="tx1"/>
                        </a:solidFill>
                      </a:endParaRPr>
                    </a:p>
                    <a:p>
                      <a:pPr marL="285750" indent="-285750" algn="l">
                        <a:buFont typeface="Arial" panose="020B0604020202020204" pitchFamily="34" charset="0"/>
                        <a:buChar char="•"/>
                      </a:pPr>
                      <a:r>
                        <a:rPr lang="en-GB" sz="1600" b="0" u="none" dirty="0" smtClean="0">
                          <a:solidFill>
                            <a:schemeClr val="tx1"/>
                          </a:solidFill>
                          <a:hlinkClick r:id="rId11"/>
                        </a:rPr>
                        <a:t>Palatines</a:t>
                      </a:r>
                      <a:endParaRPr lang="en-GB"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257495">
                <a:tc>
                  <a:txBody>
                    <a:bodyPr/>
                    <a:lstStyle/>
                    <a:p>
                      <a:pPr algn="ctr"/>
                      <a:r>
                        <a:rPr lang="en-GB" sz="1600" b="1" u="sng" dirty="0" smtClean="0">
                          <a:solidFill>
                            <a:schemeClr val="tx1"/>
                          </a:solidFill>
                        </a:rPr>
                        <a:t>1750 – 1900</a:t>
                      </a:r>
                    </a:p>
                    <a:p>
                      <a:pPr marL="285750" indent="-285750" algn="l">
                        <a:buFont typeface="Arial" panose="020B0604020202020204" pitchFamily="34" charset="0"/>
                        <a:buChar char="•"/>
                      </a:pPr>
                      <a:r>
                        <a:rPr lang="en-GB" sz="1600" b="0" u="none" dirty="0" smtClean="0">
                          <a:solidFill>
                            <a:schemeClr val="tx1"/>
                          </a:solidFill>
                          <a:hlinkClick r:id="rId12"/>
                        </a:rPr>
                        <a:t>Formerly enslaved</a:t>
                      </a:r>
                      <a:endParaRPr lang="en-GB" sz="1600" b="0" u="none" dirty="0" smtClean="0">
                        <a:solidFill>
                          <a:schemeClr val="tx1"/>
                        </a:solidFill>
                      </a:endParaRPr>
                    </a:p>
                    <a:p>
                      <a:pPr marL="285750" indent="-285750" algn="l">
                        <a:buFont typeface="Arial" panose="020B0604020202020204" pitchFamily="34" charset="0"/>
                        <a:buChar char="•"/>
                      </a:pPr>
                      <a:r>
                        <a:rPr lang="en-GB" sz="1600" b="0" u="none" dirty="0" smtClean="0">
                          <a:solidFill>
                            <a:schemeClr val="tx1"/>
                          </a:solidFill>
                          <a:hlinkClick r:id="rId13"/>
                        </a:rPr>
                        <a:t>Lascars</a:t>
                      </a:r>
                      <a:endParaRPr lang="en-GB" sz="1600" b="0" u="none" dirty="0" smtClean="0">
                        <a:solidFill>
                          <a:schemeClr val="tx1"/>
                        </a:solidFill>
                      </a:endParaRPr>
                    </a:p>
                    <a:p>
                      <a:pPr marL="285750" indent="-285750" algn="l">
                        <a:buFont typeface="Arial" panose="020B0604020202020204" pitchFamily="34" charset="0"/>
                        <a:buChar char="•"/>
                      </a:pPr>
                      <a:r>
                        <a:rPr lang="en-GB" sz="1600" b="0" u="none" baseline="0" dirty="0" smtClean="0">
                          <a:solidFill>
                            <a:schemeClr val="tx1"/>
                          </a:solidFill>
                          <a:hlinkClick r:id="rId14"/>
                        </a:rPr>
                        <a:t>Irish</a:t>
                      </a:r>
                      <a:endParaRPr lang="en-GB" sz="1600" b="0" u="none" baseline="0" dirty="0" smtClean="0">
                        <a:solidFill>
                          <a:schemeClr val="tx1"/>
                        </a:solidFill>
                      </a:endParaRPr>
                    </a:p>
                    <a:p>
                      <a:pPr marL="285750" indent="-285750" algn="l">
                        <a:buFont typeface="Arial" panose="020B0604020202020204" pitchFamily="34" charset="0"/>
                        <a:buChar char="•"/>
                      </a:pPr>
                      <a:r>
                        <a:rPr lang="en-GB" sz="1600" b="0" u="none" baseline="0" dirty="0" smtClean="0">
                          <a:solidFill>
                            <a:schemeClr val="tx1"/>
                          </a:solidFill>
                          <a:hlinkClick r:id="rId15"/>
                        </a:rPr>
                        <a:t>Italians</a:t>
                      </a:r>
                      <a:endParaRPr lang="en-GB" sz="1600" b="0" u="none" baseline="0" dirty="0" smtClean="0">
                        <a:solidFill>
                          <a:schemeClr val="tx1"/>
                        </a:solidFill>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b="0" u="none" dirty="0" smtClean="0">
                          <a:solidFill>
                            <a:schemeClr val="tx1"/>
                          </a:solidFill>
                          <a:hlinkClick r:id="rId16"/>
                        </a:rPr>
                        <a:t>Indian</a:t>
                      </a:r>
                      <a:r>
                        <a:rPr lang="en-GB" sz="1600" b="0" u="none" baseline="0" dirty="0" smtClean="0">
                          <a:solidFill>
                            <a:schemeClr val="tx1"/>
                          </a:solidFill>
                          <a:hlinkClick r:id="rId16"/>
                        </a:rPr>
                        <a:t> ayahs</a:t>
                      </a:r>
                      <a:endParaRPr lang="en-GB" sz="1600" b="0" u="none" baseline="0" dirty="0" smtClean="0">
                        <a:solidFill>
                          <a:schemeClr val="tx1"/>
                        </a:solidFill>
                      </a:endParaRPr>
                    </a:p>
                    <a:p>
                      <a:pPr marL="0" indent="0" algn="l">
                        <a:buFont typeface="Arial" panose="020B0604020202020204" pitchFamily="34" charset="0"/>
                        <a:buNone/>
                      </a:pPr>
                      <a:endParaRPr lang="en-GB" sz="1600" b="0" u="none"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u="sng" dirty="0" smtClean="0">
                          <a:solidFill>
                            <a:schemeClr val="tx1"/>
                          </a:solidFill>
                        </a:rPr>
                        <a:t>1900 – 2010</a:t>
                      </a:r>
                    </a:p>
                    <a:p>
                      <a:pPr marL="285750" indent="-285750" algn="l">
                        <a:buFont typeface="Arial" panose="020B0604020202020204" pitchFamily="34" charset="0"/>
                        <a:buChar char="•"/>
                      </a:pPr>
                      <a:r>
                        <a:rPr lang="en-GB" sz="1600" b="0" u="none" dirty="0" smtClean="0">
                          <a:solidFill>
                            <a:schemeClr val="tx1"/>
                          </a:solidFill>
                          <a:hlinkClick r:id="rId17"/>
                        </a:rPr>
                        <a:t>Jewish</a:t>
                      </a:r>
                      <a:r>
                        <a:rPr lang="en-GB" sz="1600" b="0" u="none" baseline="0" dirty="0" smtClean="0">
                          <a:solidFill>
                            <a:schemeClr val="tx1"/>
                          </a:solidFill>
                          <a:hlinkClick r:id="rId17"/>
                        </a:rPr>
                        <a:t> people – pre-World War Two</a:t>
                      </a:r>
                      <a:endParaRPr lang="en-GB" sz="1600" b="0" u="none" baseline="0" dirty="0" smtClean="0">
                        <a:solidFill>
                          <a:schemeClr val="tx1"/>
                        </a:solidFill>
                      </a:endParaRPr>
                    </a:p>
                    <a:p>
                      <a:pPr marL="285750" indent="-285750" algn="l">
                        <a:buFont typeface="Arial" panose="020B0604020202020204" pitchFamily="34" charset="0"/>
                        <a:buChar char="•"/>
                      </a:pPr>
                      <a:r>
                        <a:rPr lang="en-GB" sz="1600" b="0" u="none" baseline="0" dirty="0" smtClean="0">
                          <a:solidFill>
                            <a:schemeClr val="tx1"/>
                          </a:solidFill>
                          <a:hlinkClick r:id="rId18"/>
                        </a:rPr>
                        <a:t>Chinese</a:t>
                      </a:r>
                      <a:endParaRPr lang="en-GB" sz="1600" b="0" u="none" baseline="0" dirty="0" smtClean="0">
                        <a:solidFill>
                          <a:schemeClr val="tx1"/>
                        </a:solidFill>
                      </a:endParaRPr>
                    </a:p>
                    <a:p>
                      <a:pPr marL="285750" indent="-285750" algn="l">
                        <a:buFont typeface="Arial" panose="020B0604020202020204" pitchFamily="34" charset="0"/>
                        <a:buChar char="•"/>
                      </a:pPr>
                      <a:r>
                        <a:rPr lang="en-GB" sz="1600" b="0" u="none" baseline="0" dirty="0" smtClean="0">
                          <a:solidFill>
                            <a:schemeClr val="tx1"/>
                          </a:solidFill>
                          <a:hlinkClick r:id="rId19"/>
                        </a:rPr>
                        <a:t>Polish people during and after World War Two</a:t>
                      </a:r>
                      <a:endParaRPr lang="en-GB" sz="1600" b="0" u="none" baseline="0" dirty="0" smtClean="0">
                        <a:solidFill>
                          <a:schemeClr val="tx1"/>
                        </a:solidFill>
                      </a:endParaRPr>
                    </a:p>
                    <a:p>
                      <a:pPr marL="285750" indent="-285750" algn="l">
                        <a:buFont typeface="Arial" panose="020B0604020202020204" pitchFamily="34" charset="0"/>
                        <a:buChar char="•"/>
                      </a:pPr>
                      <a:r>
                        <a:rPr lang="en-GB" sz="1600" b="0" u="none" baseline="0" dirty="0" smtClean="0">
                          <a:solidFill>
                            <a:schemeClr val="tx1"/>
                          </a:solidFill>
                          <a:hlinkClick r:id="rId20"/>
                        </a:rPr>
                        <a:t>Jewish people during World War Two</a:t>
                      </a:r>
                      <a:endParaRPr lang="en-GB" sz="1600" b="0" u="none" baseline="0" dirty="0" smtClean="0">
                        <a:solidFill>
                          <a:schemeClr val="tx1"/>
                        </a:solidFill>
                      </a:endParaRPr>
                    </a:p>
                    <a:p>
                      <a:pPr marL="285750" indent="-285750" algn="l">
                        <a:buFont typeface="Arial" panose="020B0604020202020204" pitchFamily="34" charset="0"/>
                        <a:buChar char="•"/>
                      </a:pPr>
                      <a:r>
                        <a:rPr lang="en-GB" sz="1600" b="0" u="none" baseline="0" dirty="0" smtClean="0">
                          <a:solidFill>
                            <a:schemeClr val="tx1"/>
                          </a:solidFill>
                          <a:hlinkClick r:id="rId21"/>
                        </a:rPr>
                        <a:t>Irish</a:t>
                      </a:r>
                      <a:endParaRPr lang="en-GB" sz="1600" b="0" u="none" baseline="0" dirty="0" smtClean="0">
                        <a:solidFill>
                          <a:schemeClr val="tx1"/>
                        </a:solidFill>
                      </a:endParaRPr>
                    </a:p>
                    <a:p>
                      <a:pPr marL="285750" indent="-285750" algn="l">
                        <a:buFont typeface="Arial" panose="020B0604020202020204" pitchFamily="34" charset="0"/>
                        <a:buChar char="•"/>
                      </a:pPr>
                      <a:r>
                        <a:rPr lang="en-GB" sz="1600" b="0" u="none" baseline="0" dirty="0" smtClean="0">
                          <a:solidFill>
                            <a:schemeClr val="tx1"/>
                          </a:solidFill>
                          <a:hlinkClick r:id="rId22"/>
                        </a:rPr>
                        <a:t>Caribbean people</a:t>
                      </a:r>
                      <a:endParaRPr lang="en-GB" sz="1600" b="0" u="none" baseline="0" dirty="0" smtClean="0">
                        <a:solidFill>
                          <a:schemeClr val="tx1"/>
                        </a:solidFill>
                      </a:endParaRPr>
                    </a:p>
                    <a:p>
                      <a:pPr marL="285750" indent="-285750" algn="l">
                        <a:buFont typeface="Arial" panose="020B0604020202020204" pitchFamily="34" charset="0"/>
                        <a:buChar char="•"/>
                      </a:pPr>
                      <a:r>
                        <a:rPr lang="en-GB" sz="1600" b="0" u="none" baseline="0" dirty="0" smtClean="0">
                          <a:solidFill>
                            <a:schemeClr val="tx1"/>
                          </a:solidFill>
                        </a:rPr>
                        <a:t>Asians – </a:t>
                      </a:r>
                      <a:r>
                        <a:rPr lang="en-GB" sz="1600" b="0" u="none" baseline="0" dirty="0" smtClean="0">
                          <a:solidFill>
                            <a:schemeClr val="tx1"/>
                          </a:solidFill>
                          <a:hlinkClick r:id="rId23"/>
                        </a:rPr>
                        <a:t>Pakistani</a:t>
                      </a:r>
                      <a:r>
                        <a:rPr lang="en-GB" sz="1600" b="0" u="none" baseline="0" dirty="0" smtClean="0">
                          <a:solidFill>
                            <a:schemeClr val="tx1"/>
                          </a:solidFill>
                        </a:rPr>
                        <a:t> &amp; </a:t>
                      </a:r>
                      <a:r>
                        <a:rPr lang="en-GB" sz="1600" b="0" u="none" baseline="0" dirty="0" smtClean="0">
                          <a:solidFill>
                            <a:schemeClr val="tx1"/>
                          </a:solidFill>
                          <a:hlinkClick r:id="rId24"/>
                        </a:rPr>
                        <a:t>East African</a:t>
                      </a:r>
                      <a:endParaRPr lang="en-GB" sz="1600" b="0" u="none" baseline="0" dirty="0" smtClean="0">
                        <a:solidFill>
                          <a:schemeClr val="tx1"/>
                        </a:solidFill>
                      </a:endParaRPr>
                    </a:p>
                    <a:p>
                      <a:pPr marL="285750" indent="-285750" algn="l">
                        <a:buFont typeface="Arial" panose="020B0604020202020204" pitchFamily="34" charset="0"/>
                        <a:buChar char="•"/>
                      </a:pPr>
                      <a:r>
                        <a:rPr lang="en-GB" sz="1600" b="0" u="none" baseline="0" dirty="0" smtClean="0">
                          <a:solidFill>
                            <a:schemeClr val="tx1"/>
                          </a:solidFill>
                          <a:hlinkClick r:id="rId25" action="ppaction://hlinkpres?slideindex=1&amp;slidetitle="/>
                        </a:rPr>
                        <a:t>Polish people – 21st century</a:t>
                      </a:r>
                      <a:endParaRPr lang="en-GB" sz="1600" b="0" u="non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29658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p:cNvSpPr txBox="1">
            <a:spLocks/>
          </p:cNvSpPr>
          <p:nvPr/>
        </p:nvSpPr>
        <p:spPr>
          <a:xfrm>
            <a:off x="301699" y="1847536"/>
            <a:ext cx="3878843" cy="346479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dirty="0" smtClean="0">
                <a:latin typeface="Lato" panose="020F0502020204030203" pitchFamily="34" charset="0"/>
                <a:ea typeface="Lato" panose="020F0502020204030203" pitchFamily="34" charset="0"/>
                <a:cs typeface="Lato" panose="020F0502020204030203" pitchFamily="34" charset="0"/>
              </a:rPr>
              <a:t>Use the information you gather on each group to annotate your series of maps showing: </a:t>
            </a:r>
          </a:p>
          <a:p>
            <a:r>
              <a:rPr lang="en-GB" sz="2000" dirty="0">
                <a:latin typeface="Lato" panose="020F0502020204030203" pitchFamily="34" charset="0"/>
                <a:ea typeface="Lato" panose="020F0502020204030203" pitchFamily="34" charset="0"/>
                <a:cs typeface="Lato" panose="020F0502020204030203" pitchFamily="34" charset="0"/>
              </a:rPr>
              <a:t>W</a:t>
            </a:r>
            <a:r>
              <a:rPr lang="en-GB" sz="2000" dirty="0" smtClean="0">
                <a:latin typeface="Lato" panose="020F0502020204030203" pitchFamily="34" charset="0"/>
                <a:ea typeface="Lato" panose="020F0502020204030203" pitchFamily="34" charset="0"/>
                <a:cs typeface="Lato" panose="020F0502020204030203" pitchFamily="34" charset="0"/>
              </a:rPr>
              <a:t>here in the world groups of migrants came from </a:t>
            </a:r>
          </a:p>
          <a:p>
            <a:r>
              <a:rPr lang="en-GB" sz="2000" dirty="0" smtClean="0">
                <a:latin typeface="Lato" panose="020F0502020204030203" pitchFamily="34" charset="0"/>
                <a:ea typeface="Lato" panose="020F0502020204030203" pitchFamily="34" charset="0"/>
                <a:cs typeface="Lato" panose="020F0502020204030203" pitchFamily="34" charset="0"/>
              </a:rPr>
              <a:t>Why they came to Britain</a:t>
            </a:r>
          </a:p>
          <a:p>
            <a:r>
              <a:rPr lang="en-GB" sz="2000" dirty="0" smtClean="0">
                <a:latin typeface="Lato" panose="020F0502020204030203" pitchFamily="34" charset="0"/>
                <a:ea typeface="Lato" panose="020F0502020204030203" pitchFamily="34" charset="0"/>
                <a:cs typeface="Lato" panose="020F0502020204030203" pitchFamily="34" charset="0"/>
              </a:rPr>
              <a:t>Use a different coloured line for each time period. </a:t>
            </a:r>
          </a:p>
          <a:p>
            <a:pPr marL="0" indent="0">
              <a:buFont typeface="Arial" panose="020B0604020202020204" pitchFamily="34" charset="0"/>
              <a:buNone/>
            </a:pPr>
            <a:r>
              <a:rPr lang="en-GB" sz="2000" dirty="0" smtClean="0">
                <a:latin typeface="Lato" panose="020F0502020204030203" pitchFamily="34" charset="0"/>
                <a:ea typeface="Lato" panose="020F0502020204030203" pitchFamily="34" charset="0"/>
                <a:cs typeface="Lato" panose="020F0502020204030203" pitchFamily="34" charset="0"/>
              </a:rPr>
              <a:t>Don’t forget to label the line for each group!</a:t>
            </a:r>
          </a:p>
          <a:p>
            <a:pPr marL="0" indent="0">
              <a:buFont typeface="Arial" panose="020B0604020202020204" pitchFamily="34" charset="0"/>
              <a:buNone/>
            </a:pPr>
            <a:endParaRPr lang="en-GB" sz="2000" dirty="0" smtClean="0">
              <a:latin typeface="Lato" panose="020F0502020204030203" pitchFamily="34" charset="0"/>
              <a:ea typeface="Lato" panose="020F0502020204030203" pitchFamily="34" charset="0"/>
              <a:cs typeface="Lato" panose="020F0502020204030203" pitchFamily="34" charset="0"/>
            </a:endParaRPr>
          </a:p>
        </p:txBody>
      </p:sp>
      <p:grpSp>
        <p:nvGrpSpPr>
          <p:cNvPr id="29" name="Group 28"/>
          <p:cNvGrpSpPr/>
          <p:nvPr/>
        </p:nvGrpSpPr>
        <p:grpSpPr>
          <a:xfrm>
            <a:off x="4079634" y="1186651"/>
            <a:ext cx="5504907" cy="3894801"/>
            <a:chOff x="3978726" y="1186651"/>
            <a:chExt cx="5504907" cy="3894801"/>
          </a:xfrm>
        </p:grpSpPr>
        <p:grpSp>
          <p:nvGrpSpPr>
            <p:cNvPr id="28" name="Group 27"/>
            <p:cNvGrpSpPr/>
            <p:nvPr/>
          </p:nvGrpSpPr>
          <p:grpSpPr>
            <a:xfrm>
              <a:off x="3978726" y="1394586"/>
              <a:ext cx="5504907" cy="3686866"/>
              <a:chOff x="3978726" y="1394586"/>
              <a:chExt cx="5504907" cy="3686866"/>
            </a:xfrm>
          </p:grpSpPr>
          <p:grpSp>
            <p:nvGrpSpPr>
              <p:cNvPr id="27" name="Group 26"/>
              <p:cNvGrpSpPr/>
              <p:nvPr/>
            </p:nvGrpSpPr>
            <p:grpSpPr>
              <a:xfrm>
                <a:off x="3978726" y="1394586"/>
                <a:ext cx="5504907" cy="3686866"/>
                <a:chOff x="3978726" y="1394586"/>
                <a:chExt cx="5504907" cy="3686866"/>
              </a:xfrm>
            </p:grpSpPr>
            <p:pic>
              <p:nvPicPr>
                <p:cNvPr id="12" name="Picture 11"/>
                <p:cNvPicPr>
                  <a:picLocks noChangeAspect="1"/>
                </p:cNvPicPr>
                <p:nvPr/>
              </p:nvPicPr>
              <p:blipFill>
                <a:blip r:embed="rId3"/>
                <a:stretch>
                  <a:fillRect/>
                </a:stretch>
              </p:blipFill>
              <p:spPr>
                <a:xfrm>
                  <a:off x="3978726" y="1394586"/>
                  <a:ext cx="5504907" cy="3686866"/>
                </a:xfrm>
                <a:prstGeom prst="rect">
                  <a:avLst/>
                </a:prstGeom>
              </p:spPr>
            </p:pic>
            <p:cxnSp>
              <p:nvCxnSpPr>
                <p:cNvPr id="16" name="Straight Arrow Connector 15"/>
                <p:cNvCxnSpPr/>
                <p:nvPr/>
              </p:nvCxnSpPr>
              <p:spPr>
                <a:xfrm flipV="1">
                  <a:off x="5348904" y="2623103"/>
                  <a:ext cx="1014557" cy="520470"/>
                </a:xfrm>
                <a:prstGeom prst="straightConnector1">
                  <a:avLst/>
                </a:prstGeom>
                <a:ln w="50800">
                  <a:tailEnd type="triangle"/>
                </a:ln>
              </p:spPr>
              <p:style>
                <a:lnRef idx="3">
                  <a:schemeClr val="accent2"/>
                </a:lnRef>
                <a:fillRef idx="0">
                  <a:schemeClr val="accent2"/>
                </a:fillRef>
                <a:effectRef idx="2">
                  <a:schemeClr val="accent2"/>
                </a:effectRef>
                <a:fontRef idx="minor">
                  <a:schemeClr val="tx1"/>
                </a:fontRef>
              </p:style>
            </p:cxnSp>
            <p:cxnSp>
              <p:nvCxnSpPr>
                <p:cNvPr id="17" name="Straight Arrow Connector 16"/>
                <p:cNvCxnSpPr/>
                <p:nvPr/>
              </p:nvCxnSpPr>
              <p:spPr>
                <a:xfrm flipH="1" flipV="1">
                  <a:off x="6492240" y="2625521"/>
                  <a:ext cx="504595" cy="677334"/>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5087057" y="3143572"/>
                  <a:ext cx="1250297" cy="261610"/>
                </a:xfrm>
                <a:prstGeom prst="rect">
                  <a:avLst/>
                </a:prstGeom>
                <a:noFill/>
              </p:spPr>
              <p:txBody>
                <a:bodyPr wrap="square" rtlCol="0">
                  <a:spAutoFit/>
                </a:bodyPr>
                <a:lstStyle/>
                <a:p>
                  <a:r>
                    <a:rPr lang="en-GB" sz="1100" b="1" dirty="0" smtClean="0"/>
                    <a:t>Caribbean people</a:t>
                  </a:r>
                  <a:endParaRPr lang="en-GB" sz="1100" b="1" dirty="0"/>
                </a:p>
              </p:txBody>
            </p:sp>
            <p:sp>
              <p:nvSpPr>
                <p:cNvPr id="20" name="TextBox 19"/>
                <p:cNvSpPr txBox="1"/>
                <p:nvPr/>
              </p:nvSpPr>
              <p:spPr>
                <a:xfrm>
                  <a:off x="5993572" y="3318325"/>
                  <a:ext cx="1670381" cy="261610"/>
                </a:xfrm>
                <a:prstGeom prst="rect">
                  <a:avLst/>
                </a:prstGeom>
                <a:noFill/>
              </p:spPr>
              <p:txBody>
                <a:bodyPr wrap="square" rtlCol="0">
                  <a:spAutoFit/>
                </a:bodyPr>
                <a:lstStyle/>
                <a:p>
                  <a:pPr algn="r"/>
                  <a:r>
                    <a:rPr lang="en-GB" sz="1100" b="1" dirty="0" smtClean="0"/>
                    <a:t>East African Asians</a:t>
                  </a:r>
                  <a:endParaRPr lang="en-GB" sz="1100" b="1" dirty="0"/>
                </a:p>
              </p:txBody>
            </p:sp>
            <p:sp>
              <p:nvSpPr>
                <p:cNvPr id="21" name="TextBox 20"/>
                <p:cNvSpPr txBox="1"/>
                <p:nvPr/>
              </p:nvSpPr>
              <p:spPr>
                <a:xfrm>
                  <a:off x="6996835" y="2623103"/>
                  <a:ext cx="1170968" cy="261610"/>
                </a:xfrm>
                <a:prstGeom prst="rect">
                  <a:avLst/>
                </a:prstGeom>
                <a:noFill/>
              </p:spPr>
              <p:txBody>
                <a:bodyPr wrap="square" rtlCol="0">
                  <a:spAutoFit/>
                </a:bodyPr>
                <a:lstStyle/>
                <a:p>
                  <a:pPr algn="r"/>
                  <a:r>
                    <a:rPr lang="en-GB" sz="1100" b="1" dirty="0" smtClean="0"/>
                    <a:t>Pakistani Asians</a:t>
                  </a:r>
                  <a:endParaRPr lang="en-GB" sz="1100" b="1" dirty="0"/>
                </a:p>
              </p:txBody>
            </p:sp>
          </p:grpSp>
          <p:cxnSp>
            <p:nvCxnSpPr>
              <p:cNvPr id="18" name="Straight Arrow Connector 17"/>
              <p:cNvCxnSpPr/>
              <p:nvPr/>
            </p:nvCxnSpPr>
            <p:spPr>
              <a:xfrm flipH="1" flipV="1">
                <a:off x="6596743" y="2625521"/>
                <a:ext cx="962253" cy="403800"/>
              </a:xfrm>
              <a:prstGeom prst="straightConnector1">
                <a:avLst/>
              </a:prstGeom>
              <a:ln w="444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
          <p:nvSpPr>
            <p:cNvPr id="15" name="TextBox 14"/>
            <p:cNvSpPr txBox="1"/>
            <p:nvPr/>
          </p:nvSpPr>
          <p:spPr>
            <a:xfrm>
              <a:off x="5411368" y="1186651"/>
              <a:ext cx="3404796" cy="369332"/>
            </a:xfrm>
            <a:prstGeom prst="rect">
              <a:avLst/>
            </a:prstGeom>
            <a:noFill/>
          </p:spPr>
          <p:txBody>
            <a:bodyPr wrap="square" rtlCol="0">
              <a:spAutoFit/>
            </a:bodyPr>
            <a:lstStyle/>
            <a:p>
              <a:r>
                <a:rPr lang="en-GB" b="1" dirty="0">
                  <a:solidFill>
                    <a:srgbClr val="2AA2CB"/>
                  </a:solidFill>
                </a:rPr>
                <a:t>Migration to Britain </a:t>
              </a:r>
              <a:r>
                <a:rPr lang="en-GB" b="1" dirty="0" smtClean="0">
                  <a:solidFill>
                    <a:srgbClr val="2AA2CB"/>
                  </a:solidFill>
                </a:rPr>
                <a:t>1900-2010</a:t>
              </a:r>
              <a:endParaRPr lang="en-GB" b="1" dirty="0">
                <a:solidFill>
                  <a:srgbClr val="2AA2CB"/>
                </a:solidFill>
              </a:endParaRPr>
            </a:p>
          </p:txBody>
        </p:sp>
      </p:grpSp>
      <p:sp>
        <p:nvSpPr>
          <p:cNvPr id="22" name="Title 1"/>
          <p:cNvSpPr txBox="1">
            <a:spLocks/>
          </p:cNvSpPr>
          <p:nvPr/>
        </p:nvSpPr>
        <p:spPr>
          <a:xfrm>
            <a:off x="676622" y="264543"/>
            <a:ext cx="8552755" cy="401976"/>
          </a:xfrm>
          <a:prstGeom prst="rect">
            <a:avLst/>
          </a:prstGeom>
        </p:spPr>
        <p:txBody>
          <a:bodyPr vert="horz" lIns="91440" tIns="45720" rIns="91440" bIns="4572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b="1" dirty="0" smtClean="0">
                <a:solidFill>
                  <a:schemeClr val="bg1">
                    <a:lumMod val="50000"/>
                  </a:schemeClr>
                </a:solidFill>
                <a:latin typeface="Lato" panose="020F0502020204030203" pitchFamily="34" charset="0"/>
                <a:ea typeface="Lato" panose="020F0502020204030203" pitchFamily="34" charset="0"/>
                <a:cs typeface="Lato" panose="020F0502020204030203" pitchFamily="34" charset="0"/>
              </a:rPr>
              <a:t>Migration to Britain since c.400AD</a:t>
            </a:r>
            <a:endParaRPr lang="en-GB" b="1" dirty="0">
              <a:solidFill>
                <a:schemeClr val="bg1">
                  <a:lumMod val="50000"/>
                </a:schemeClr>
              </a:solidFill>
              <a:latin typeface="Lato" panose="020F0502020204030203" pitchFamily="34" charset="0"/>
              <a:ea typeface="Lato" panose="020F0502020204030203" pitchFamily="34" charset="0"/>
              <a:cs typeface="Lato" panose="020F0502020204030203" pitchFamily="34" charset="0"/>
            </a:endParaRPr>
          </a:p>
        </p:txBody>
      </p:sp>
      <p:sp>
        <p:nvSpPr>
          <p:cNvPr id="31" name="TextBox 30"/>
          <p:cNvSpPr txBox="1"/>
          <p:nvPr/>
        </p:nvSpPr>
        <p:spPr>
          <a:xfrm>
            <a:off x="3311835" y="6488668"/>
            <a:ext cx="3294492" cy="369332"/>
          </a:xfrm>
          <a:prstGeom prst="rect">
            <a:avLst/>
          </a:prstGeom>
          <a:noFill/>
        </p:spPr>
        <p:txBody>
          <a:bodyPr wrap="none" rtlCol="0">
            <a:spAutoFit/>
          </a:bodyPr>
          <a:lstStyle/>
          <a:p>
            <a:r>
              <a:rPr lang="en-GB" dirty="0" err="1" smtClean="0">
                <a:solidFill>
                  <a:srgbClr val="8B8B89"/>
                </a:solidFill>
                <a:latin typeface="Lato" panose="020F0502020204030203" pitchFamily="34" charset="0"/>
                <a:ea typeface="Lato" panose="020F0502020204030203" pitchFamily="34" charset="0"/>
                <a:cs typeface="Lato" panose="020F0502020204030203" pitchFamily="34" charset="0"/>
              </a:rPr>
              <a:t>www.ourmigrationstory.org.uk</a:t>
            </a:r>
            <a:endParaRPr lang="en-GB" dirty="0">
              <a:solidFill>
                <a:srgbClr val="8B8B89"/>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463783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785" y="1173052"/>
            <a:ext cx="8543925" cy="617824"/>
          </a:xfrm>
        </p:spPr>
        <p:txBody>
          <a:bodyPr>
            <a:noAutofit/>
          </a:bodyPr>
          <a:lstStyle/>
          <a:p>
            <a:r>
              <a:rPr lang="en-GB" sz="2400" dirty="0" smtClean="0">
                <a:latin typeface="Lato" panose="020F0502020204030203" pitchFamily="34" charset="0"/>
                <a:ea typeface="Lato" panose="020F0502020204030203" pitchFamily="34" charset="0"/>
                <a:cs typeface="Lato" panose="020F0502020204030203" pitchFamily="34" charset="0"/>
              </a:rPr>
              <a:t>Questions based on </a:t>
            </a:r>
            <a:r>
              <a:rPr lang="en-GB" sz="2400" b="1" dirty="0" smtClean="0">
                <a:latin typeface="Lato" panose="020F0502020204030203" pitchFamily="34" charset="0"/>
                <a:ea typeface="Lato" panose="020F0502020204030203" pitchFamily="34" charset="0"/>
                <a:cs typeface="Lato" panose="020F0502020204030203" pitchFamily="34" charset="0"/>
              </a:rPr>
              <a:t>your maps</a:t>
            </a:r>
            <a:endParaRPr lang="en-GB" sz="2400" dirty="0">
              <a:latin typeface="Lato" panose="020F0502020204030203" pitchFamily="34" charset="0"/>
              <a:ea typeface="Lato" panose="020F0502020204030203" pitchFamily="34" charset="0"/>
              <a:cs typeface="Lato" panose="020F0502020204030203" pitchFamily="34" charset="0"/>
            </a:endParaRPr>
          </a:p>
        </p:txBody>
      </p:sp>
      <p:sp>
        <p:nvSpPr>
          <p:cNvPr id="3" name="Text Placeholder 2"/>
          <p:cNvSpPr>
            <a:spLocks noGrp="1"/>
          </p:cNvSpPr>
          <p:nvPr>
            <p:ph type="body" idx="1"/>
          </p:nvPr>
        </p:nvSpPr>
        <p:spPr>
          <a:xfrm>
            <a:off x="1097913" y="2004646"/>
            <a:ext cx="8543925" cy="4484022"/>
          </a:xfrm>
        </p:spPr>
        <p:txBody>
          <a:bodyPr>
            <a:normAutofit/>
          </a:bodyPr>
          <a:lstStyle/>
          <a:p>
            <a:pPr marL="514350" indent="-514350">
              <a:buAutoNum type="arabicPeriod"/>
            </a:pPr>
            <a:r>
              <a:rPr lang="en-GB" sz="2000" dirty="0">
                <a:latin typeface="Lato" panose="020F0502020204030203" pitchFamily="34" charset="0"/>
                <a:ea typeface="Lato" panose="020F0502020204030203" pitchFamily="34" charset="0"/>
                <a:cs typeface="Lato" panose="020F0502020204030203" pitchFamily="34" charset="0"/>
              </a:rPr>
              <a:t>Describe the main patterns of migration in each period. For example, where did migrants come from and in what numbers?</a:t>
            </a:r>
          </a:p>
          <a:p>
            <a:pPr marL="514350" indent="-514350">
              <a:buAutoNum type="arabicPeriod"/>
            </a:pPr>
            <a:r>
              <a:rPr lang="en-GB" sz="2000" dirty="0">
                <a:latin typeface="Lato" panose="020F0502020204030203" pitchFamily="34" charset="0"/>
                <a:ea typeface="Lato" panose="020F0502020204030203" pitchFamily="34" charset="0"/>
                <a:cs typeface="Lato" panose="020F0502020204030203" pitchFamily="34" charset="0"/>
              </a:rPr>
              <a:t>Identify and describe any </a:t>
            </a:r>
            <a:r>
              <a:rPr lang="en-GB" sz="2000" b="1" dirty="0">
                <a:latin typeface="Lato" panose="020F0502020204030203" pitchFamily="34" charset="0"/>
                <a:ea typeface="Lato" panose="020F0502020204030203" pitchFamily="34" charset="0"/>
                <a:cs typeface="Lato" panose="020F0502020204030203" pitchFamily="34" charset="0"/>
              </a:rPr>
              <a:t>continuities</a:t>
            </a:r>
            <a:r>
              <a:rPr lang="en-GB" sz="2000" dirty="0">
                <a:latin typeface="Lato" panose="020F0502020204030203" pitchFamily="34" charset="0"/>
                <a:ea typeface="Lato" panose="020F0502020204030203" pitchFamily="34" charset="0"/>
                <a:cs typeface="Lato" panose="020F0502020204030203" pitchFamily="34" charset="0"/>
              </a:rPr>
              <a:t> in migration across and between periods.</a:t>
            </a:r>
          </a:p>
          <a:p>
            <a:pPr marL="514350" indent="-514350">
              <a:buAutoNum type="arabicPeriod"/>
            </a:pPr>
            <a:r>
              <a:rPr lang="en-GB" sz="2000" dirty="0">
                <a:latin typeface="Lato" panose="020F0502020204030203" pitchFamily="34" charset="0"/>
                <a:ea typeface="Lato" panose="020F0502020204030203" pitchFamily="34" charset="0"/>
                <a:cs typeface="Lato" panose="020F0502020204030203" pitchFamily="34" charset="0"/>
              </a:rPr>
              <a:t>Identify and describe any major </a:t>
            </a:r>
            <a:r>
              <a:rPr lang="en-GB" sz="2000" b="1" dirty="0">
                <a:latin typeface="Lato" panose="020F0502020204030203" pitchFamily="34" charset="0"/>
                <a:ea typeface="Lato" panose="020F0502020204030203" pitchFamily="34" charset="0"/>
                <a:cs typeface="Lato" panose="020F0502020204030203" pitchFamily="34" charset="0"/>
              </a:rPr>
              <a:t>changes</a:t>
            </a:r>
            <a:r>
              <a:rPr lang="en-GB" sz="2000" dirty="0">
                <a:latin typeface="Lato" panose="020F0502020204030203" pitchFamily="34" charset="0"/>
                <a:ea typeface="Lato" panose="020F0502020204030203" pitchFamily="34" charset="0"/>
                <a:cs typeface="Lato" panose="020F0502020204030203" pitchFamily="34" charset="0"/>
              </a:rPr>
              <a:t> in migration between and across the periods.</a:t>
            </a:r>
          </a:p>
          <a:p>
            <a:pPr marL="514350" indent="-514350">
              <a:buAutoNum type="arabicPeriod"/>
            </a:pPr>
            <a:r>
              <a:rPr lang="en-GB" sz="2000" dirty="0" smtClean="0">
                <a:latin typeface="Lato" panose="020F0502020204030203" pitchFamily="34" charset="0"/>
                <a:ea typeface="Lato" panose="020F0502020204030203" pitchFamily="34" charset="0"/>
                <a:cs typeface="Lato" panose="020F0502020204030203" pitchFamily="34" charset="0"/>
              </a:rPr>
              <a:t>Are there any </a:t>
            </a:r>
            <a:r>
              <a:rPr lang="en-GB" sz="2000" b="1" dirty="0" smtClean="0">
                <a:latin typeface="Lato" panose="020F0502020204030203" pitchFamily="34" charset="0"/>
                <a:ea typeface="Lato" panose="020F0502020204030203" pitchFamily="34" charset="0"/>
                <a:cs typeface="Lato" panose="020F0502020204030203" pitchFamily="34" charset="0"/>
              </a:rPr>
              <a:t>surprises</a:t>
            </a:r>
            <a:r>
              <a:rPr lang="en-GB" sz="2000" dirty="0" smtClean="0">
                <a:latin typeface="Lato" panose="020F0502020204030203" pitchFamily="34" charset="0"/>
                <a:ea typeface="Lato" panose="020F0502020204030203" pitchFamily="34" charset="0"/>
                <a:cs typeface="Lato" panose="020F0502020204030203" pitchFamily="34" charset="0"/>
              </a:rPr>
              <a:t> in this information? </a:t>
            </a:r>
            <a:endParaRPr lang="en-GB" sz="2000" dirty="0">
              <a:latin typeface="Lato" panose="020F0502020204030203" pitchFamily="34" charset="0"/>
              <a:ea typeface="Lato" panose="020F0502020204030203" pitchFamily="34" charset="0"/>
              <a:cs typeface="Lato" panose="020F0502020204030203" pitchFamily="34" charset="0"/>
            </a:endParaRPr>
          </a:p>
          <a:p>
            <a:pPr marL="514350" indent="-514350">
              <a:buAutoNum type="arabicPeriod"/>
            </a:pPr>
            <a:r>
              <a:rPr lang="en-GB" sz="2000" dirty="0" smtClean="0">
                <a:latin typeface="Lato" panose="020F0502020204030203" pitchFamily="34" charset="0"/>
                <a:ea typeface="Lato" panose="020F0502020204030203" pitchFamily="34" charset="0"/>
                <a:cs typeface="Lato" panose="020F0502020204030203" pitchFamily="34" charset="0"/>
              </a:rPr>
              <a:t>What has happened since World War Two to make migration to Britain:</a:t>
            </a:r>
          </a:p>
          <a:p>
            <a:pPr marL="971550" lvl="1" indent="-514350">
              <a:buFont typeface="+mj-lt"/>
              <a:buAutoNum type="alphaLcParenR"/>
            </a:pPr>
            <a:r>
              <a:rPr lang="en-GB" dirty="0" smtClean="0">
                <a:latin typeface="Lato" panose="020F0502020204030203" pitchFamily="34" charset="0"/>
                <a:ea typeface="Lato" panose="020F0502020204030203" pitchFamily="34" charset="0"/>
                <a:cs typeface="Lato" panose="020F0502020204030203" pitchFamily="34" charset="0"/>
              </a:rPr>
              <a:t>Change in scale</a:t>
            </a:r>
          </a:p>
          <a:p>
            <a:pPr marL="971550" lvl="1" indent="-514350">
              <a:buFont typeface="+mj-lt"/>
              <a:buAutoNum type="alphaLcParenR"/>
            </a:pPr>
            <a:r>
              <a:rPr lang="en-GB" dirty="0" smtClean="0">
                <a:latin typeface="Lato" panose="020F0502020204030203" pitchFamily="34" charset="0"/>
                <a:ea typeface="Lato" panose="020F0502020204030203" pitchFamily="34" charset="0"/>
                <a:cs typeface="Lato" panose="020F0502020204030203" pitchFamily="34" charset="0"/>
              </a:rPr>
              <a:t>Draw in people from many more, and distant, areas of the world?</a:t>
            </a:r>
          </a:p>
          <a:p>
            <a:pPr>
              <a:spcBef>
                <a:spcPts val="800"/>
              </a:spcBef>
              <a:spcAft>
                <a:spcPts val="200"/>
              </a:spcAft>
            </a:pPr>
            <a:endParaRPr lang="en-GB" dirty="0">
              <a:latin typeface="Lato" panose="020F0502020204030203" pitchFamily="34" charset="0"/>
              <a:ea typeface="Lato" panose="020F0502020204030203" pitchFamily="34" charset="0"/>
              <a:cs typeface="Lato" panose="020F0502020204030203" pitchFamily="34" charset="0"/>
            </a:endParaRPr>
          </a:p>
        </p:txBody>
      </p:sp>
      <p:sp>
        <p:nvSpPr>
          <p:cNvPr id="8" name="TextBox 7"/>
          <p:cNvSpPr txBox="1"/>
          <p:nvPr/>
        </p:nvSpPr>
        <p:spPr>
          <a:xfrm>
            <a:off x="3311835" y="6488668"/>
            <a:ext cx="3294492" cy="369332"/>
          </a:xfrm>
          <a:prstGeom prst="rect">
            <a:avLst/>
          </a:prstGeom>
          <a:noFill/>
        </p:spPr>
        <p:txBody>
          <a:bodyPr wrap="none" rtlCol="0">
            <a:spAutoFit/>
          </a:bodyPr>
          <a:lstStyle/>
          <a:p>
            <a:r>
              <a:rPr lang="en-GB" dirty="0" err="1" smtClean="0">
                <a:solidFill>
                  <a:srgbClr val="8B8B89"/>
                </a:solidFill>
                <a:latin typeface="Lato" panose="020F0502020204030203" pitchFamily="34" charset="0"/>
                <a:ea typeface="Lato" panose="020F0502020204030203" pitchFamily="34" charset="0"/>
                <a:cs typeface="Lato" panose="020F0502020204030203" pitchFamily="34" charset="0"/>
              </a:rPr>
              <a:t>www.ourmigrationstory.org.uk</a:t>
            </a:r>
            <a:endParaRPr lang="en-GB" dirty="0">
              <a:solidFill>
                <a:srgbClr val="8B8B89"/>
              </a:solidFill>
              <a:latin typeface="Lato" panose="020F0502020204030203" pitchFamily="34" charset="0"/>
              <a:ea typeface="Lato" panose="020F0502020204030203" pitchFamily="34" charset="0"/>
              <a:cs typeface="Lato" panose="020F0502020204030203" pitchFamily="34" charset="0"/>
            </a:endParaRPr>
          </a:p>
        </p:txBody>
      </p:sp>
      <p:sp>
        <p:nvSpPr>
          <p:cNvPr id="7" name="TextBox 6"/>
          <p:cNvSpPr txBox="1"/>
          <p:nvPr/>
        </p:nvSpPr>
        <p:spPr>
          <a:xfrm>
            <a:off x="6936917" y="0"/>
            <a:ext cx="2969083" cy="307777"/>
          </a:xfrm>
          <a:prstGeom prst="rect">
            <a:avLst/>
          </a:prstGeom>
          <a:noFill/>
        </p:spPr>
        <p:txBody>
          <a:bodyPr wrap="none" rtlCol="0">
            <a:spAutoFit/>
          </a:bodyPr>
          <a:lstStyle/>
          <a:p>
            <a:r>
              <a:rPr lang="en-GB" sz="1400" dirty="0" smtClean="0">
                <a:solidFill>
                  <a:srgbClr val="8B8B89"/>
                </a:solidFill>
                <a:latin typeface="Lato" charset="0"/>
                <a:ea typeface="Lato" charset="0"/>
                <a:cs typeface="Lato" charset="0"/>
              </a:rPr>
              <a:t>Migration to Britain since c. 400AD</a:t>
            </a:r>
            <a:endParaRPr lang="en-GB" sz="1400" dirty="0">
              <a:solidFill>
                <a:srgbClr val="8B8B89"/>
              </a:solidFill>
              <a:latin typeface="Lato" charset="0"/>
              <a:ea typeface="Lato" charset="0"/>
              <a:cs typeface="Lato" charset="0"/>
            </a:endParaRPr>
          </a:p>
        </p:txBody>
      </p:sp>
    </p:spTree>
    <p:extLst>
      <p:ext uri="{BB962C8B-B14F-4D97-AF65-F5344CB8AC3E}">
        <p14:creationId xmlns:p14="http://schemas.microsoft.com/office/powerpoint/2010/main" val="557501203"/>
      </p:ext>
    </p:extLst>
  </p:cSld>
  <p:clrMapOvr>
    <a:masterClrMapping/>
  </p:clrMapOvr>
</p:sld>
</file>

<file path=ppt/theme/theme1.xml><?xml version="1.0" encoding="utf-8"?>
<a:theme xmlns:a="http://schemas.openxmlformats.org/drawingml/2006/main" name="Office Theme">
  <a:themeElements>
    <a:clrScheme name="OMS">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MS master" id="{6A9FAA5D-2FBE-A343-A01E-216E7C0F3658}" vid="{F1516D9E-ACEF-614E-9DE9-6703FAD0C80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203</TotalTime>
  <Words>579</Words>
  <Application>Microsoft Office PowerPoint</Application>
  <PresentationFormat>A4 Paper (210x297 mm)</PresentationFormat>
  <Paragraphs>87</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Lato</vt:lpstr>
      <vt:lpstr>Wingdings</vt:lpstr>
      <vt:lpstr>Office Theme</vt:lpstr>
      <vt:lpstr>Migration to Britain since c.400AD</vt:lpstr>
      <vt:lpstr>PowerPoint Presentation</vt:lpstr>
      <vt:lpstr>Who came to Britain after the Romans?</vt:lpstr>
      <vt:lpstr>Who came to Britain after the Romans?</vt:lpstr>
      <vt:lpstr>PowerPoint Presentation</vt:lpstr>
      <vt:lpstr>PowerPoint Presentation</vt:lpstr>
      <vt:lpstr>Questions based on your maps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 McIntosh</dc:creator>
  <cp:lastModifiedBy>Khan</cp:lastModifiedBy>
  <cp:revision>48</cp:revision>
  <dcterms:created xsi:type="dcterms:W3CDTF">2017-06-02T09:27:52Z</dcterms:created>
  <dcterms:modified xsi:type="dcterms:W3CDTF">2017-06-26T09:55:40Z</dcterms:modified>
</cp:coreProperties>
</file>